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6DfxNIoTcX8nt/CU9JYKd/iBw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presentation/d/1luC0x3ovaewz1gWbKLSdwCasMH2kGNHkKFzhdwBVKWw/edit?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cs.google.com/presentation/d/1M0cJnO4PIkO2XSwvahpT44vvR3Dvh-VcoR7E7PMihQI/cop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presentation/d/1luC0x3ovaewz1gWbKLSdwCasMH2kGNHkKFzhdwBVKWw/cop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ocs.google.com/presentation/d/1M0cJnO4PIkO2XSwvahpT44vvR3Dvh-VcoR7E7PMihQI/cop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pport.google.com/jamboard/answer/7384353?hl=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adlet.com/OTANTraining/remake-link/pmywv9ln1EBZXGA8" TargetMode="External"/><Relationship Id="rId5" Type="http://schemas.openxmlformats.org/officeDocument/2006/relationships/hyperlink" Target="https://padlet.help/l/en/article/9j9aadt8tn-how-do-i-get-started-with-padlet" TargetMode="External"/><Relationship Id="rId4" Type="http://schemas.openxmlformats.org/officeDocument/2006/relationships/hyperlink" Target="https://jamboard.google.com/d/1TCWHQBx6WXu1qjBNDgdE5tvn-rcSNCVFKyXEQL383ko/cop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cb1d26e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4cb1d26e2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p>
          <a:p>
            <a:pPr marL="0" lvl="0" indent="0" algn="l" rtl="0">
              <a:lnSpc>
                <a:spcPct val="115000"/>
              </a:lnSpc>
              <a:spcBef>
                <a:spcPts val="0"/>
              </a:spcBef>
              <a:spcAft>
                <a:spcPts val="0"/>
              </a:spcAft>
              <a:buSzPts val="1100"/>
              <a:buNone/>
            </a:pPr>
            <a:endParaRPr lang="en-US">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Digital assessment tools and platforms each have unique features that can enhance assessment strategies. When selecting a tool, it's important to consider factors like learner accessibility, the types of questions you'll be asking, and the feedback mechanisms available.</a:t>
            </a:r>
            <a:endParaRPr lang="en-US" b="1">
              <a:solidFill>
                <a:schemeClr val="dk1"/>
              </a:solidFill>
              <a:highlight>
                <a:srgbClr val="D9EAD3"/>
              </a:highlight>
            </a:endParaRPr>
          </a:p>
          <a:p>
            <a:pPr marL="457200" lvl="0" indent="-298450" algn="l" rtl="0">
              <a:lnSpc>
                <a:spcPct val="100000"/>
              </a:lnSpc>
              <a:spcBef>
                <a:spcPts val="0"/>
              </a:spcBef>
              <a:spcAft>
                <a:spcPts val="0"/>
              </a:spcAft>
              <a:buSzPts val="1100"/>
              <a:buChar char="●"/>
            </a:pPr>
            <a:r>
              <a:rPr lang="en-US"/>
              <a:t>A sample of a few options include:</a:t>
            </a: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Google Forms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 versatile tool that can be used to create quizzes, surveys, and feedback forms with various question types and automatic grading.</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Kahoot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An interactive platform that allows teachers to create fun, game-based quizzes for formative assessment.</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Quizlet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A digital tool for creating flashcards and quizzes, perfect for vocabulary drills or quick comprehension checks.</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Socrative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A classroom app for fun, effective formative assessment with quizzes, quick question polls, exit tickets, and space races.</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Padlet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 An online virtual bulletin board where students can express their thoughts on a common topic, useful for brainstorming, collaborative projects, and formative assessment.</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endParaRPr>
          </a:p>
          <a:p>
            <a:pPr marL="914400" lvl="1" indent="-298450" algn="l" rtl="0">
              <a:lnSpc>
                <a:spcPct val="100000"/>
              </a:lnSpc>
              <a:spcBef>
                <a:spcPts val="0"/>
              </a:spcBef>
              <a:spcAft>
                <a:spcPts val="0"/>
              </a:spcAft>
              <a:buSzPts val="1100"/>
              <a:buChar char="○"/>
            </a:pPr>
            <a:r>
              <a:rPr lang="en-US" b="1"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Mentimeter</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a:t>
            </a: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This interactive presentation tool allows you to create fun and interactive presentations. You can use it to create quizzes, polls, Q&amp;A sessions, and much more.</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Flip</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 A video discussion platform where students can respond to prompts, share their thoughts, and engage with their peers, useful for formative assessment and reflection.</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Nearpod</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 An interactive teaching tool that allows for the creation of comprehensive lessons with quizzes, polls, and interactive drawings to collect formative data.</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Microsoft Forms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 Similar to Google Forms, it allows teachers to create quizzes, surveys, and polls with automatic grading and integrates seamlessly with other Microsoft tools.</a:t>
            </a:r>
            <a:endParaRPr lang="en-US"/>
          </a:p>
          <a:p>
            <a:pPr marL="0" lvl="0" indent="0" algn="l" rtl="0">
              <a:lnSpc>
                <a:spcPct val="100000"/>
              </a:lnSpc>
              <a:spcBef>
                <a:spcPts val="0"/>
              </a:spcBef>
              <a:spcAft>
                <a:spcPts val="0"/>
              </a:spcAft>
              <a:buSzPts val="1100"/>
              <a:buNone/>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cb1d26e2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4cb1d26e2c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t>Prior to defining features, consider opening the jamboard from the warm-up activity to review they key features of dream digital assessment tools shared by participants.</a:t>
            </a:r>
            <a:endParaRPr/>
          </a:p>
          <a:p>
            <a:pPr marL="914400" lvl="1" indent="-298450" algn="l" rtl="0">
              <a:lnSpc>
                <a:spcPct val="100000"/>
              </a:lnSpc>
              <a:spcBef>
                <a:spcPts val="0"/>
              </a:spcBef>
              <a:spcAft>
                <a:spcPts val="0"/>
              </a:spcAft>
              <a:buSzPts val="1100"/>
              <a:buChar char="○"/>
            </a:pPr>
            <a:r>
              <a:rPr lang="en-US"/>
              <a:t>Then, draw connections between those features and the notes on the slide and in speaker notes.</a:t>
            </a:r>
            <a:endParaRPr/>
          </a:p>
          <a:p>
            <a:pPr marL="457200" lvl="0" indent="-298450" algn="l" rtl="0">
              <a:lnSpc>
                <a:spcPct val="100000"/>
              </a:lnSpc>
              <a:spcBef>
                <a:spcPts val="0"/>
              </a:spcBef>
              <a:spcAft>
                <a:spcPts val="0"/>
              </a:spcAft>
              <a:buClr>
                <a:schemeClr val="dk1"/>
              </a:buClr>
              <a:buSzPts val="1100"/>
              <a:buChar char="●"/>
            </a:pPr>
            <a:r>
              <a:rPr lang="en-US"/>
              <a:t>Exploring the many digital assessment tools like Kahoot, Quizlet, Google Forms, Padlet, and many others can seem overwhelming at first. </a:t>
            </a:r>
            <a:endParaRPr/>
          </a:p>
          <a:p>
            <a:pPr marL="457200" lvl="0" indent="-298450" algn="l" rtl="0">
              <a:lnSpc>
                <a:spcPct val="100000"/>
              </a:lnSpc>
              <a:spcBef>
                <a:spcPts val="0"/>
              </a:spcBef>
              <a:spcAft>
                <a:spcPts val="0"/>
              </a:spcAft>
              <a:buClr>
                <a:schemeClr val="dk1"/>
              </a:buClr>
              <a:buSzPts val="1100"/>
              <a:buChar char="●"/>
            </a:pPr>
            <a:r>
              <a:rPr lang="en-US"/>
              <a:t>However, focusing on your students' needs and your curriculum requirements can guide you to the best tool for your situation. </a:t>
            </a:r>
            <a:endParaRPr/>
          </a:p>
          <a:p>
            <a:pPr marL="457200" lvl="0" indent="-298450" algn="l" rtl="0">
              <a:lnSpc>
                <a:spcPct val="100000"/>
              </a:lnSpc>
              <a:spcBef>
                <a:spcPts val="0"/>
              </a:spcBef>
              <a:spcAft>
                <a:spcPts val="0"/>
              </a:spcAft>
              <a:buClr>
                <a:schemeClr val="dk1"/>
              </a:buClr>
              <a:buSzPts val="1100"/>
              <a:buChar char="●"/>
            </a:pPr>
            <a:r>
              <a:rPr lang="en-US"/>
              <a:t>While exploring, remember to prioritize accessibility - some of your students might have limited access to high-speed internet or computers, making mobile-friendly and low bandwidth tools essential.</a:t>
            </a:r>
            <a:endParaRPr/>
          </a:p>
          <a:p>
            <a:pPr marL="457200" lvl="0" indent="-298450" algn="l" rtl="0">
              <a:lnSpc>
                <a:spcPct val="100000"/>
              </a:lnSpc>
              <a:spcBef>
                <a:spcPts val="0"/>
              </a:spcBef>
              <a:spcAft>
                <a:spcPts val="0"/>
              </a:spcAft>
              <a:buClr>
                <a:schemeClr val="dk1"/>
              </a:buClr>
              <a:buSzPts val="1100"/>
              <a:buChar char="●"/>
            </a:pPr>
            <a:r>
              <a:rPr lang="en-US"/>
              <a:t>When choosing a digital assessment tool, think about your students' accessibility needs. </a:t>
            </a:r>
            <a:endParaRPr/>
          </a:p>
          <a:p>
            <a:pPr marL="914400" lvl="1" indent="-298450" algn="l" rtl="0">
              <a:lnSpc>
                <a:spcPct val="100000"/>
              </a:lnSpc>
              <a:spcBef>
                <a:spcPts val="0"/>
              </a:spcBef>
              <a:spcAft>
                <a:spcPts val="0"/>
              </a:spcAft>
              <a:buClr>
                <a:schemeClr val="dk1"/>
              </a:buClr>
              <a:buSzPts val="1100"/>
              <a:buChar char="○"/>
            </a:pPr>
            <a:r>
              <a:rPr lang="en-US"/>
              <a:t>Is the tool user-friendly and intuitive for both you and your students?</a:t>
            </a:r>
            <a:endParaRPr/>
          </a:p>
          <a:p>
            <a:pPr marL="914400" lvl="1" indent="-298450" algn="l" rtl="0">
              <a:lnSpc>
                <a:spcPct val="100000"/>
              </a:lnSpc>
              <a:spcBef>
                <a:spcPts val="0"/>
              </a:spcBef>
              <a:spcAft>
                <a:spcPts val="0"/>
              </a:spcAft>
              <a:buClr>
                <a:schemeClr val="dk1"/>
              </a:buClr>
              <a:buSzPts val="1100"/>
              <a:buChar char="○"/>
            </a:pPr>
            <a:r>
              <a:rPr lang="en-US"/>
              <a:t>Does the tool offer mobile-friendly options and function well on low bandwidth?</a:t>
            </a:r>
            <a:endParaRPr/>
          </a:p>
          <a:p>
            <a:pPr marL="914400" lvl="1" indent="-298450" algn="l" rtl="0">
              <a:lnSpc>
                <a:spcPct val="100000"/>
              </a:lnSpc>
              <a:spcBef>
                <a:spcPts val="0"/>
              </a:spcBef>
              <a:spcAft>
                <a:spcPts val="0"/>
              </a:spcAft>
              <a:buClr>
                <a:schemeClr val="dk1"/>
              </a:buClr>
              <a:buSzPts val="1100"/>
              <a:buChar char="○"/>
            </a:pPr>
            <a:r>
              <a:rPr lang="en-US"/>
              <a:t>Can the tool cater to the diverse needs of your students (i.e., different learning scenarios, accessibility requirements)?</a:t>
            </a:r>
            <a:endParaRPr/>
          </a:p>
          <a:p>
            <a:pPr marL="914400" lvl="1" indent="-298450" algn="l" rtl="0">
              <a:lnSpc>
                <a:spcPct val="100000"/>
              </a:lnSpc>
              <a:spcBef>
                <a:spcPts val="0"/>
              </a:spcBef>
              <a:spcAft>
                <a:spcPts val="0"/>
              </a:spcAft>
              <a:buClr>
                <a:schemeClr val="dk1"/>
              </a:buClr>
              <a:buSzPts val="1100"/>
              <a:buChar char="○"/>
            </a:pPr>
            <a:r>
              <a:rPr lang="en-US"/>
              <a:t>Does the tool allow for different types of assessments (e.g., quizzes, polls, discussion forums, portfolio submissions)?</a:t>
            </a:r>
            <a:endParaRPr/>
          </a:p>
          <a:p>
            <a:pPr marL="914400" lvl="1" indent="-298450" algn="l" rtl="0">
              <a:lnSpc>
                <a:spcPct val="100000"/>
              </a:lnSpc>
              <a:spcBef>
                <a:spcPts val="0"/>
              </a:spcBef>
              <a:spcAft>
                <a:spcPts val="0"/>
              </a:spcAft>
              <a:buClr>
                <a:schemeClr val="dk1"/>
              </a:buClr>
              <a:buSzPts val="1100"/>
              <a:buChar char="○"/>
            </a:pPr>
            <a:r>
              <a:rPr lang="en-US"/>
              <a:t>How does the tool support feedback and grading? Is there an automated grading feature?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cb1d26e2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4cb1d26e2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Ask participants to recall a specific instance of when a multiple choice quiz effective in its use as an assessment, and when did it fall short?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Invite participants to share their experiences and discuss how they would approach it differently now.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Next, encourage educators to consider the concept of 'useful feedback'. Ask:</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When was a multiple choice quiz effective in its use as an assessment, and when did it fall short?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Reflecting on your own experience, when did you provide feedback to students that produced significant results in their work? What did that feedback look like?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During the discussion, ensure that each participant has an opportunity to share their thoughts and experiences. Offer insights or ideas based on the shared experiences to promote a deeper understanding of the discussion topics.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To wrap up this activity, summarize the key points from the discussion and highlight how these insights can influence their future choices of digital assessment tools.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Remind participants to keep these considerations in mind when they explore digital tools in the upcoming 'Scavenger Hunt'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9b4c1e20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49b4c1e200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chemeClr val="dk1"/>
                </a:solidFill>
              </a:rPr>
              <a:t>🕧 = 20 minutes: (for the full activity on slides 13-15)</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SzPts val="1100"/>
              <a:buChar char="●"/>
            </a:pPr>
            <a:r>
              <a:rPr lang="en-US"/>
              <a:t>Groups can use the Slides template for sharing an overview of their digital assessment tool</a:t>
            </a:r>
            <a:endParaRPr/>
          </a:p>
          <a:p>
            <a:pPr marL="457200" lvl="0" indent="-298450" algn="l" rtl="0">
              <a:lnSpc>
                <a:spcPct val="100000"/>
              </a:lnSpc>
              <a:spcBef>
                <a:spcPts val="0"/>
              </a:spcBef>
              <a:spcAft>
                <a:spcPts val="0"/>
              </a:spcAft>
              <a:buSzPts val="1100"/>
              <a:buChar char="●"/>
            </a:pPr>
            <a:r>
              <a:rPr lang="en-US"/>
              <a:t>As groups present their findings, the slides template can be projected on screen to offer a visual reference to guide the presentation and conversation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cb1d26e2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4cb1d26e2c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20 minutes: (for the full activity on slides 13-15)</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Directions for the activity</a:t>
            </a:r>
            <a:endParaRPr dirty="0"/>
          </a:p>
          <a:p>
            <a:r>
              <a:rPr lang="en-US" dirty="0"/>
              <a:t>Participants will engage in a "Digital Assessment Scavenger Hunt." </a:t>
            </a:r>
          </a:p>
          <a:p>
            <a:pPr marL="457200" lvl="0" indent="-298450" algn="l" rtl="0">
              <a:lnSpc>
                <a:spcPct val="100000"/>
              </a:lnSpc>
              <a:spcBef>
                <a:spcPts val="0"/>
              </a:spcBef>
              <a:spcAft>
                <a:spcPts val="0"/>
              </a:spcAft>
              <a:buSzPts val="1100"/>
              <a:buChar char="●"/>
            </a:pPr>
            <a:r>
              <a:rPr lang="en-US" dirty="0"/>
              <a:t>In small breakout groups, they are given a list of assessment features (such as mobile-friendly, supports multiple question formats, has automated feedback, etc.) and then have to find a digital tool that supports these features. </a:t>
            </a:r>
            <a:endParaRPr dirty="0"/>
          </a:p>
          <a:p>
            <a:pPr lvl="1">
              <a:buClr>
                <a:schemeClr val="dk1"/>
              </a:buClr>
            </a:pPr>
            <a:r>
              <a:rPr lang="en-US" dirty="0">
                <a:solidFill>
                  <a:schemeClr val="dk1"/>
                </a:solidFill>
              </a:rPr>
              <a:t>📃 You can make a copy of </a:t>
            </a:r>
            <a:r>
              <a:rPr lang="en-US" b="1" u="sng" dirty="0">
                <a:solidFill>
                  <a:schemeClr val="hlink"/>
                </a:solidFill>
              </a:rPr>
              <a:t>this</a:t>
            </a:r>
            <a:r>
              <a:rPr lang="en-US" b="1" u="sng" dirty="0">
                <a:solidFill>
                  <a:schemeClr val="hlink"/>
                </a:solidFill>
                <a:hlinkClick r:id="rId3">
                  <a:extLst>
                    <a:ext uri="{A12FA001-AC4F-418D-AE19-62706E023703}">
                      <ahyp:hlinkClr xmlns:ahyp="http://schemas.microsoft.com/office/drawing/2018/hyperlinkcolor" val="tx"/>
                    </a:ext>
                  </a:extLst>
                </a:hlinkClick>
              </a:rPr>
              <a:t> template</a:t>
            </a:r>
            <a:r>
              <a:rPr lang="en-US" b="1" u="sng" dirty="0">
                <a:solidFill>
                  <a:srgbClr val="2200CC"/>
                </a:solidFill>
              </a:rPr>
              <a:t> (link below)*</a:t>
            </a:r>
            <a:r>
              <a:rPr lang="en-US" b="1" dirty="0">
                <a:solidFill>
                  <a:schemeClr val="dk1"/>
                </a:solidFill>
              </a:rPr>
              <a:t> </a:t>
            </a:r>
            <a:r>
              <a:rPr lang="en-US" dirty="0">
                <a:solidFill>
                  <a:schemeClr val="dk1"/>
                </a:solidFill>
              </a:rPr>
              <a:t>to guide the activity.</a:t>
            </a:r>
            <a:endParaRPr dirty="0"/>
          </a:p>
          <a:p>
            <a:pPr lvl="1"/>
            <a:r>
              <a:rPr lang="en-US" dirty="0"/>
              <a:t>[Add the sharable link here] or add a QR code to the slide so everyone can access your slide.</a:t>
            </a:r>
          </a:p>
          <a:p>
            <a:pPr marL="457200" lvl="0" indent="-298450" algn="l" rtl="0">
              <a:lnSpc>
                <a:spcPct val="100000"/>
              </a:lnSpc>
              <a:spcBef>
                <a:spcPts val="0"/>
              </a:spcBef>
              <a:spcAft>
                <a:spcPts val="0"/>
              </a:spcAft>
              <a:buSzPts val="1100"/>
              <a:buChar char="●"/>
            </a:pPr>
            <a:r>
              <a:rPr lang="en-US" dirty="0"/>
              <a:t>Each group can then share their chosen tool, its features, and a brief explanation of how they'd use it for assessment in a hypothetical lesson or unit.</a:t>
            </a:r>
            <a:endParaRPr dirty="0"/>
          </a:p>
          <a:p>
            <a:r>
              <a:rPr lang="en-US" dirty="0"/>
              <a:t>Instructions are found on </a:t>
            </a:r>
            <a:r>
              <a:rPr lang="en-US" u="sng" dirty="0"/>
              <a:t>Slide 15</a:t>
            </a:r>
            <a:endParaRPr lang="en-US" u="sng" dirty="0">
              <a:solidFill>
                <a:srgbClr val="2200CC"/>
              </a:solidFill>
            </a:endParaRPr>
          </a:p>
          <a:p>
            <a:pPr marL="158750" indent="0">
              <a:buNone/>
            </a:pPr>
            <a:endParaRPr lang="en-US" dirty="0"/>
          </a:p>
          <a:p>
            <a:pPr marL="158750" indent="0">
              <a:buNone/>
            </a:pPr>
            <a:r>
              <a:rPr lang="en-US" b="1" dirty="0"/>
              <a:t>Links: </a:t>
            </a:r>
            <a:endParaRPr lang="en-US" b="1" u="sng" dirty="0">
              <a:solidFill>
                <a:srgbClr val="2200CC"/>
              </a:solidFill>
            </a:endParaRPr>
          </a:p>
          <a:p>
            <a:pPr marL="330200" indent="-171450"/>
            <a:r>
              <a:rPr lang="en-US" dirty="0"/>
              <a:t>Google Slides Template: </a:t>
            </a:r>
            <a:r>
              <a:rPr lang="en-US" dirty="0">
                <a:hlinkClick r:id="rId4"/>
              </a:rPr>
              <a:t>https://docs.google.com/presentation/d/1M0cJnO4PIkO2XSwvahpT44vvR3Dvh-VcoR7E7PMihQI/copy</a:t>
            </a:r>
          </a:p>
          <a:p>
            <a:pPr marL="330200" indent="-17145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cb1d26e2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4cb1d26e2c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20 minutes: (for the full activity on slides 13-15)</a:t>
            </a:r>
          </a:p>
          <a:p>
            <a:pPr marL="0" lvl="0" indent="0" algn="l" rtl="0">
              <a:lnSpc>
                <a:spcPct val="100000"/>
              </a:lnSpc>
              <a:spcBef>
                <a:spcPts val="0"/>
              </a:spcBef>
              <a:spcAft>
                <a:spcPts val="0"/>
              </a:spcAft>
              <a:buSzPts val="1100"/>
              <a:buNone/>
            </a:pPr>
            <a:endParaRPr lang="en-US"/>
          </a:p>
          <a:p>
            <a:pPr marL="457200" lvl="0" indent="-298450" algn="l" rtl="0">
              <a:lnSpc>
                <a:spcPct val="100000"/>
              </a:lnSpc>
              <a:spcBef>
                <a:spcPts val="0"/>
              </a:spcBef>
              <a:spcAft>
                <a:spcPts val="0"/>
              </a:spcAft>
              <a:buSzPts val="1100"/>
              <a:buChar char="●"/>
            </a:pPr>
            <a:r>
              <a:rPr lang="en-US" b="1" dirty="0">
                <a:solidFill>
                  <a:schemeClr val="dk1"/>
                </a:solidFill>
              </a:rPr>
              <a:t>🗣️ Facilitation tip. </a:t>
            </a:r>
            <a:r>
              <a:rPr lang="en-US" dirty="0"/>
              <a:t>Provide guiding questions and this slides template for participants to take notes and develop their short “pitch” or presentation</a:t>
            </a:r>
          </a:p>
          <a:p>
            <a:pPr lvl="1"/>
            <a:r>
              <a:rPr lang="en-US" dirty="0"/>
              <a:t>📃 You can make a copy of and </a:t>
            </a:r>
            <a:r>
              <a:rPr lang="en-US" b="1" u="sng" dirty="0">
                <a:solidFill>
                  <a:schemeClr val="hlink"/>
                </a:solidFill>
                <a:hlinkClick r:id="rId3">
                  <a:extLst>
                    <a:ext uri="{A12FA001-AC4F-418D-AE19-62706E023703}">
                      <ahyp:hlinkClr xmlns:ahyp="http://schemas.microsoft.com/office/drawing/2018/hyperlinkcolor" val="tx"/>
                    </a:ext>
                  </a:extLst>
                </a:hlinkClick>
              </a:rPr>
              <a:t>share </a:t>
            </a:r>
            <a:r>
              <a:rPr lang="en-US" b="1" u="sng" dirty="0">
                <a:solidFill>
                  <a:schemeClr val="hlink"/>
                </a:solidFill>
                <a:hlinkClick r:id="rId3"/>
              </a:rPr>
              <a:t>th</a:t>
            </a:r>
            <a:r>
              <a:rPr lang="en-US" b="1" u="sng" dirty="0">
                <a:solidFill>
                  <a:schemeClr val="hlink"/>
                </a:solidFill>
              </a:rPr>
              <a:t>e</a:t>
            </a:r>
            <a:r>
              <a:rPr lang="en-US" b="1" u="sng" dirty="0">
                <a:solidFill>
                  <a:schemeClr val="hlink"/>
                </a:solidFill>
                <a:hlinkClick r:id="rId3">
                  <a:extLst>
                    <a:ext uri="{A12FA001-AC4F-418D-AE19-62706E023703}">
                      <ahyp:hlinkClr xmlns:ahyp="http://schemas.microsoft.com/office/drawing/2018/hyperlinkcolor" val="tx"/>
                    </a:ext>
                  </a:extLst>
                </a:hlinkClick>
              </a:rPr>
              <a:t> template</a:t>
            </a:r>
            <a:r>
              <a:rPr lang="en-US" b="1" u="sng" dirty="0">
                <a:solidFill>
                  <a:srgbClr val="2200CC"/>
                </a:solidFill>
              </a:rPr>
              <a:t> below*</a:t>
            </a:r>
            <a:r>
              <a:rPr lang="en-US" b="1" dirty="0"/>
              <a:t> </a:t>
            </a:r>
            <a:r>
              <a:rPr lang="en-US" dirty="0"/>
              <a:t>to guide the activity.</a:t>
            </a:r>
          </a:p>
          <a:p>
            <a:pPr marL="457200" lvl="0" indent="-298450" algn="l" rtl="0">
              <a:lnSpc>
                <a:spcPct val="100000"/>
              </a:lnSpc>
              <a:spcBef>
                <a:spcPts val="0"/>
              </a:spcBef>
              <a:spcAft>
                <a:spcPts val="0"/>
              </a:spcAft>
              <a:buSzPts val="1100"/>
              <a:buChar char="●"/>
            </a:pPr>
            <a:r>
              <a:rPr lang="en-US" dirty="0"/>
              <a:t>Guiding questions to talk through</a:t>
            </a:r>
          </a:p>
          <a:p>
            <a:pPr marL="914400" lvl="1" indent="-298450" algn="l" rtl="0">
              <a:lnSpc>
                <a:spcPct val="100000"/>
              </a:lnSpc>
              <a:spcBef>
                <a:spcPts val="0"/>
              </a:spcBef>
              <a:spcAft>
                <a:spcPts val="0"/>
              </a:spcAft>
              <a:buSzPts val="1100"/>
              <a:buChar char="○"/>
            </a:pPr>
            <a:r>
              <a:rPr lang="en-US" dirty="0"/>
              <a:t>Is the tool user-friendly and intuitive for both you and your students?</a:t>
            </a:r>
          </a:p>
          <a:p>
            <a:pPr marL="914400" lvl="1" indent="-298450" algn="l" rtl="0">
              <a:lnSpc>
                <a:spcPct val="100000"/>
              </a:lnSpc>
              <a:spcBef>
                <a:spcPts val="0"/>
              </a:spcBef>
              <a:spcAft>
                <a:spcPts val="0"/>
              </a:spcAft>
              <a:buSzPts val="1100"/>
              <a:buChar char="○"/>
            </a:pPr>
            <a:r>
              <a:rPr lang="en-US" dirty="0"/>
              <a:t>Does the tool offer mobile-friendly options and function well on low bandwidth?</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endParaRPr>
          </a:p>
          <a:p>
            <a:pPr marL="914400" lvl="1" indent="-298450" algn="l" rtl="0">
              <a:lnSpc>
                <a:spcPct val="100000"/>
              </a:lnSpc>
              <a:spcBef>
                <a:spcPts val="0"/>
              </a:spcBef>
              <a:spcAft>
                <a:spcPts val="0"/>
              </a:spcAft>
              <a:buSzPts val="11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Can the tool cater to the diverse needs of your students (i.e., different learning styles, accessibility requirements)?</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endParaRPr>
          </a:p>
          <a:p>
            <a:pPr marL="914400" lvl="1" indent="-298450" algn="l" rtl="0">
              <a:lnSpc>
                <a:spcPct val="100000"/>
              </a:lnSpc>
              <a:spcBef>
                <a:spcPts val="0"/>
              </a:spcBef>
              <a:spcAft>
                <a:spcPts val="0"/>
              </a:spcAft>
              <a:buSzPts val="11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Does the tool allow for different types of assessments (e.g., quizzes, polls, discussion forums, portfolio submissions)?</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endParaRPr>
          </a:p>
          <a:p>
            <a:pPr marL="914400" lvl="1" indent="-298450" algn="l" rtl="0">
              <a:lnSpc>
                <a:spcPct val="100000"/>
              </a:lnSpc>
              <a:spcBef>
                <a:spcPts val="0"/>
              </a:spcBef>
              <a:spcAft>
                <a:spcPts val="0"/>
              </a:spcAft>
              <a:buSzPts val="11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rPr>
              <a:t>How does the tool support feedback and grading? Is there an automated grading feature?</a:t>
            </a:r>
            <a:endParaRPr lang="en-US" dirty="0"/>
          </a:p>
          <a:p>
            <a:pPr marL="158750" indent="0">
              <a:buNone/>
            </a:pPr>
            <a:r>
              <a:rPr lang="en-US" b="1" dirty="0"/>
              <a:t>Links: </a:t>
            </a:r>
            <a:endParaRPr lang="en-US" dirty="0"/>
          </a:p>
          <a:p>
            <a:r>
              <a:rPr lang="en-US" dirty="0"/>
              <a:t>Google Slides Template: </a:t>
            </a:r>
            <a:r>
              <a:rPr lang="en-US" dirty="0">
                <a:hlinkClick r:id="rId4"/>
              </a:rPr>
              <a:t>https://docs.google.com/presentation/d/1M0cJnO4PIkO2XSwvahpT44vvR3Dvh-VcoR7E7PMihQI/copy</a:t>
            </a:r>
            <a:endParaRPr lang="en-US"/>
          </a:p>
          <a:p>
            <a:pPr marL="0" indent="0">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Today, we explored Ch 6 of the Digital Learning Guidance, which looks at the benefits and considerations of digital assessment tools and various assessment types. We also completed a scavenger hunt to discover the features and applications of these tools in creating meaningful and accessible assessments for students.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As a quick overview of key concepts: </a:t>
            </a:r>
            <a:endParaRPr/>
          </a:p>
          <a:p>
            <a:pPr marL="457200" lvl="0" indent="-298450" algn="l" rtl="0">
              <a:lnSpc>
                <a:spcPct val="100000"/>
              </a:lnSpc>
              <a:spcBef>
                <a:spcPts val="0"/>
              </a:spcBef>
              <a:spcAft>
                <a:spcPts val="0"/>
              </a:spcAft>
              <a:buSzPts val="1100"/>
              <a:buChar char="●"/>
            </a:pPr>
            <a:r>
              <a:rPr lang="en-US"/>
              <a:t>Digital assessment tools, like Kahoot, Quizlet, Google Forms, and Padlet, offer unique features, strengths, and limitations, influencing their effectiveness in different teaching scenarios.</a:t>
            </a:r>
            <a:endParaRPr/>
          </a:p>
          <a:p>
            <a:pPr marL="457200" lvl="0" indent="-298450" algn="l" rtl="0">
              <a:lnSpc>
                <a:spcPct val="100000"/>
              </a:lnSpc>
              <a:spcBef>
                <a:spcPts val="0"/>
              </a:spcBef>
              <a:spcAft>
                <a:spcPts val="0"/>
              </a:spcAft>
              <a:buSzPts val="1100"/>
              <a:buChar char="●"/>
            </a:pPr>
            <a:r>
              <a:rPr lang="en-US"/>
              <a:t>Various forms of assessments, including standardized, performance-based, formative, and summative, serve different purposes in the learning process.</a:t>
            </a:r>
            <a:endParaRPr/>
          </a:p>
          <a:p>
            <a:pPr marL="457200" lvl="0" indent="-298450" algn="l" rtl="0">
              <a:lnSpc>
                <a:spcPct val="100000"/>
              </a:lnSpc>
              <a:spcBef>
                <a:spcPts val="0"/>
              </a:spcBef>
              <a:spcAft>
                <a:spcPts val="0"/>
              </a:spcAft>
              <a:buSzPts val="1100"/>
              <a:buChar char="●"/>
            </a:pPr>
            <a:r>
              <a:rPr lang="en-US"/>
              <a:t>Factors such as learner accessibility, question types, and feedback mechanisms should be considered when selecting a digital assessment tool.</a:t>
            </a:r>
            <a:endParaRPr/>
          </a:p>
          <a:p>
            <a:pPr marL="457200" lvl="0" indent="-298450" algn="l" rtl="0">
              <a:lnSpc>
                <a:spcPct val="100000"/>
              </a:lnSpc>
              <a:spcBef>
                <a:spcPts val="0"/>
              </a:spcBef>
              <a:spcAft>
                <a:spcPts val="0"/>
              </a:spcAft>
              <a:buSzPts val="1100"/>
              <a:buChar char="●"/>
            </a:pPr>
            <a:r>
              <a:rPr lang="en-US"/>
              <a:t>Mobile-friendly digital tools that work well on low bandwidth are crucial for accessibility and inclusivity.</a:t>
            </a:r>
            <a:endParaRPr/>
          </a:p>
          <a:p>
            <a:pPr marL="457200" lvl="0" indent="-298450" algn="l" rtl="0">
              <a:lnSpc>
                <a:spcPct val="100000"/>
              </a:lnSpc>
              <a:spcBef>
                <a:spcPts val="0"/>
              </a:spcBef>
              <a:spcAft>
                <a:spcPts val="0"/>
              </a:spcAft>
              <a:buSzPts val="1100"/>
              <a:buChar char="●"/>
            </a:pPr>
            <a:r>
              <a:rPr lang="en-US"/>
              <a:t>Diverse digital tools can cater to different types of assessments and offer various ways for students to demonstrate their understanding, making learning more dynamic and engaging.</a:t>
            </a:r>
            <a:endParaRPr/>
          </a:p>
        </p:txBody>
      </p:sp>
      <p:sp>
        <p:nvSpPr>
          <p:cNvPr id="153" name="Google Shape;153;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2baa91cb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2baa91cb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Welcome the group to the session on key concepts of designing effective blended learning experiences and utilizing digital tools to create engaging and accessible learning environments for adult learners</a:t>
            </a:r>
            <a:endParaRPr/>
          </a:p>
          <a:p>
            <a:pPr marL="457200" lvl="0" indent="-298450" algn="l" rtl="0">
              <a:lnSpc>
                <a:spcPct val="100000"/>
              </a:lnSpc>
              <a:spcBef>
                <a:spcPts val="0"/>
              </a:spcBef>
              <a:spcAft>
                <a:spcPts val="0"/>
              </a:spcAft>
              <a:buSzPts val="1100"/>
              <a:buChar char="●"/>
            </a:pPr>
            <a:r>
              <a:rPr lang="en-US"/>
              <a:t>Introduce today’s focus = data driven instruction and assessment</a:t>
            </a:r>
            <a:endParaRPr/>
          </a:p>
          <a:p>
            <a:pPr marL="457200" lvl="0" indent="-298450" algn="l" rtl="0">
              <a:lnSpc>
                <a:spcPct val="100000"/>
              </a:lnSpc>
              <a:spcBef>
                <a:spcPts val="0"/>
              </a:spcBef>
              <a:spcAft>
                <a:spcPts val="0"/>
              </a:spcAft>
              <a:buSzPts val="1100"/>
              <a:buChar char="●"/>
            </a:pPr>
            <a:r>
              <a:rPr lang="en-US"/>
              <a:t>Review today’s objectives:	</a:t>
            </a:r>
            <a:endParaRPr/>
          </a:p>
          <a:p>
            <a:pPr marL="914400" lvl="1" indent="-298450" algn="l" rtl="0">
              <a:lnSpc>
                <a:spcPct val="100000"/>
              </a:lnSpc>
              <a:spcBef>
                <a:spcPts val="0"/>
              </a:spcBef>
              <a:spcAft>
                <a:spcPts val="0"/>
              </a:spcAft>
              <a:buSzPts val="1100"/>
              <a:buChar char="○"/>
            </a:pPr>
            <a:r>
              <a:rPr lang="en-US"/>
              <a:t>Identify and evaluate digital assessment tools based on curriculum demands and the needs of adult learners.</a:t>
            </a:r>
            <a:endParaRPr/>
          </a:p>
          <a:p>
            <a:pPr marL="914400" lvl="1" indent="-298450" algn="l" rtl="0">
              <a:lnSpc>
                <a:spcPct val="100000"/>
              </a:lnSpc>
              <a:spcBef>
                <a:spcPts val="0"/>
              </a:spcBef>
              <a:spcAft>
                <a:spcPts val="0"/>
              </a:spcAft>
              <a:buSzPts val="1100"/>
              <a:buChar char="○"/>
            </a:pPr>
            <a:r>
              <a:rPr lang="en-US"/>
              <a:t>Design a sample digital assessment considering factors like learner accessibility, question types, and feedback mechanisms.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understand key aspects of digital assessment, to share our insights and experiences, and to apply these concepts into our teaching practices.</a:t>
            </a:r>
            <a:endParaRPr/>
          </a:p>
          <a:p>
            <a:pPr marL="914400" lvl="1" indent="-298450" algn="l" rtl="0">
              <a:lnSpc>
                <a:spcPct val="100000"/>
              </a:lnSpc>
              <a:spcBef>
                <a:spcPts val="0"/>
              </a:spcBef>
              <a:spcAft>
                <a:spcPts val="0"/>
              </a:spcAft>
              <a:buSzPts val="1100"/>
              <a:buChar char="○"/>
            </a:pPr>
            <a:r>
              <a:rPr lang="en-US"/>
              <a:t>Warm-up: Initiate an activity where participants share their current methods of assessment and experiences with digital tools.</a:t>
            </a:r>
            <a:endParaRPr/>
          </a:p>
          <a:p>
            <a:pPr marL="914400" lvl="1" indent="-298450" algn="l" rtl="0">
              <a:lnSpc>
                <a:spcPct val="100000"/>
              </a:lnSpc>
              <a:spcBef>
                <a:spcPts val="0"/>
              </a:spcBef>
              <a:spcAft>
                <a:spcPts val="0"/>
              </a:spcAft>
              <a:buSzPts val="1100"/>
              <a:buChar char="○"/>
            </a:pPr>
            <a:r>
              <a:rPr lang="en-US"/>
              <a:t>Overview of Digital Assessment Tools: Provide a brief overview of various digital assessment tools and their unique features, strengths, and limitations.</a:t>
            </a:r>
            <a:endParaRPr/>
          </a:p>
          <a:p>
            <a:pPr marL="914400" lvl="1" indent="-298450" algn="l" rtl="0">
              <a:lnSpc>
                <a:spcPct val="100000"/>
              </a:lnSpc>
              <a:spcBef>
                <a:spcPts val="0"/>
              </a:spcBef>
              <a:spcAft>
                <a:spcPts val="0"/>
              </a:spcAft>
              <a:buSzPts val="1100"/>
              <a:buChar char="○"/>
            </a:pPr>
            <a:r>
              <a:rPr lang="en-US"/>
              <a:t>Group Discussion: Facilitate a conversation around students' accessibility needs and considerations when choosing digital tools.</a:t>
            </a:r>
            <a:endParaRPr/>
          </a:p>
          <a:p>
            <a:pPr marL="914400" lvl="1" indent="-298450" algn="l" rtl="0">
              <a:lnSpc>
                <a:spcPct val="100000"/>
              </a:lnSpc>
              <a:spcBef>
                <a:spcPts val="0"/>
              </a:spcBef>
              <a:spcAft>
                <a:spcPts val="0"/>
              </a:spcAft>
              <a:buSzPts val="1100"/>
              <a:buChar char="○"/>
            </a:pPr>
            <a:r>
              <a:rPr lang="en-US"/>
              <a:t>Application Activity: Guide participants in a "Digital Assessment Scavenger Hunt," where they explore different digital tools, select one, and present how it would serve their students and curriculum.</a:t>
            </a:r>
            <a:endParaRPr/>
          </a:p>
          <a:p>
            <a:pPr marL="914400" lvl="1" indent="-298450" algn="l" rtl="0">
              <a:lnSpc>
                <a:spcPct val="100000"/>
              </a:lnSpc>
              <a:spcBef>
                <a:spcPts val="0"/>
              </a:spcBef>
              <a:spcAft>
                <a:spcPts val="0"/>
              </a:spcAft>
              <a:buSzPts val="1100"/>
              <a:buChar char="○"/>
            </a:pPr>
            <a:r>
              <a:rPr lang="en-US"/>
              <a:t>Q&amp;A and Wrap-up: Address questions, facilitate final discussions, and remind participants of the additional resources available for their ongoing learning journey.</a:t>
            </a: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5 minutes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a:lnSpc>
                <a:spcPct val="115000"/>
              </a:lnSpc>
              <a:buClr>
                <a:schemeClr val="dk1"/>
              </a:buClr>
            </a:pPr>
            <a:r>
              <a:rPr lang="en-US" b="1" dirty="0">
                <a:solidFill>
                  <a:schemeClr val="dk1"/>
                </a:solidFill>
              </a:rPr>
              <a:t>🗣️ Facilitation tip.</a:t>
            </a:r>
            <a:r>
              <a:rPr lang="en-US" dirty="0">
                <a:solidFill>
                  <a:schemeClr val="dk1"/>
                </a:solidFill>
              </a:rPr>
              <a:t> The purpose of this warm-up activity is to foster a collaborative and supportive environment, encouraging open dialogue and knowledge-sharing. There is no “right” or “wrong” answer, which is important to emphasize.</a:t>
            </a:r>
            <a:endParaRPr dirty="0">
              <a:solidFill>
                <a:schemeClr val="dk1"/>
              </a:solidFill>
            </a:endParaRPr>
          </a:p>
          <a:p>
            <a:pPr>
              <a:lnSpc>
                <a:spcPct val="115000"/>
              </a:lnSpc>
              <a:buClr>
                <a:schemeClr val="dk1"/>
              </a:buClr>
            </a:pPr>
            <a:r>
              <a:rPr lang="en-US" dirty="0">
                <a:solidFill>
                  <a:schemeClr val="dk1"/>
                </a:solidFill>
              </a:rPr>
              <a:t>Start by discussing ideal digital assessment tool and its key features. </a:t>
            </a: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Share thoughts on a </a:t>
            </a:r>
            <a:r>
              <a:rPr lang="en-US" dirty="0" err="1">
                <a:solidFill>
                  <a:schemeClr val="dk1"/>
                </a:solidFill>
              </a:rPr>
              <a:t>Jamboard</a:t>
            </a:r>
            <a:r>
              <a:rPr lang="en-US" dirty="0">
                <a:solidFill>
                  <a:schemeClr val="dk1"/>
                </a:solidFill>
              </a:rPr>
              <a:t>, tapping into collective experiences as educators.</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dirty="0">
                <a:solidFill>
                  <a:schemeClr val="dk1"/>
                </a:solidFill>
              </a:rPr>
              <a:t>💻 Digital tools connection</a:t>
            </a:r>
            <a:r>
              <a:rPr lang="en-US" dirty="0">
                <a:solidFill>
                  <a:schemeClr val="dk1"/>
                </a:solidFill>
              </a:rPr>
              <a:t>. Before the session, set-up the Padlet add its link/code to the speaker notes, and on the slide for easy access.</a:t>
            </a:r>
            <a:endParaRPr dirty="0">
              <a:solidFill>
                <a:schemeClr val="dk1"/>
              </a:solidFill>
            </a:endParaRPr>
          </a:p>
          <a:p>
            <a:pPr lvl="2">
              <a:lnSpc>
                <a:spcPct val="115000"/>
              </a:lnSpc>
              <a:buClr>
                <a:schemeClr val="dk1"/>
              </a:buClr>
            </a:pPr>
            <a:r>
              <a:rPr lang="en-US" b="1" u="sng" dirty="0">
                <a:solidFill>
                  <a:schemeClr val="hlink"/>
                </a:solidFill>
                <a:hlinkClick r:id="rId3">
                  <a:extLst>
                    <a:ext uri="{A12FA001-AC4F-418D-AE19-62706E023703}">
                      <ahyp:hlinkClr xmlns:ahyp="http://schemas.microsoft.com/office/drawing/2018/hyperlinkcolor" val="tx"/>
                    </a:ext>
                  </a:extLst>
                </a:hlinkClick>
              </a:rPr>
              <a:t>Here’s a Pa</a:t>
            </a:r>
            <a:r>
              <a:rPr lang="en-US" b="1" u="sng" dirty="0" err="1">
                <a:solidFill>
                  <a:schemeClr val="hlink"/>
                </a:solidFill>
              </a:rPr>
              <a:t>dlet</a:t>
            </a:r>
            <a:r>
              <a:rPr lang="en-US" b="1" u="sng" dirty="0">
                <a:solidFill>
                  <a:schemeClr val="hlink"/>
                </a:solidFill>
              </a:rPr>
              <a:t> tutorial (link below)*</a:t>
            </a:r>
            <a:r>
              <a:rPr lang="en-US" u="sng" dirty="0">
                <a:solidFill>
                  <a:srgbClr val="2200CC"/>
                </a:solidFill>
              </a:rPr>
              <a:t>.</a:t>
            </a:r>
            <a:r>
              <a:rPr lang="en-US" dirty="0">
                <a:solidFill>
                  <a:schemeClr val="dk1"/>
                </a:solidFill>
              </a:rPr>
              <a:t> </a:t>
            </a:r>
            <a:endParaRPr dirty="0">
              <a:solidFill>
                <a:schemeClr val="dk1"/>
              </a:solidFill>
            </a:endParaRPr>
          </a:p>
          <a:p>
            <a:pPr lvl="2">
              <a:lnSpc>
                <a:spcPct val="115000"/>
              </a:lnSpc>
              <a:buClr>
                <a:schemeClr val="dk1"/>
              </a:buClr>
            </a:pPr>
            <a:r>
              <a:rPr lang="en-US" dirty="0">
                <a:solidFill>
                  <a:schemeClr val="dk1"/>
                </a:solidFill>
              </a:rPr>
              <a:t>📃 You can also make a copy of and </a:t>
            </a:r>
            <a:r>
              <a:rPr lang="en-US" b="1" u="sng" dirty="0">
                <a:solidFill>
                  <a:schemeClr val="hlink"/>
                </a:solidFill>
                <a:hlinkClick r:id="rId4">
                  <a:extLst>
                    <a:ext uri="{A12FA001-AC4F-418D-AE19-62706E023703}">
                      <ahyp:hlinkClr xmlns:ahyp="http://schemas.microsoft.com/office/drawing/2018/hyperlinkcolor" val="tx"/>
                    </a:ext>
                  </a:extLst>
                </a:hlinkClick>
              </a:rPr>
              <a:t>use </a:t>
            </a:r>
            <a:r>
              <a:rPr lang="en-US" b="1" u="sng" dirty="0">
                <a:solidFill>
                  <a:schemeClr val="hlink"/>
                </a:solidFill>
              </a:rPr>
              <a:t>a</a:t>
            </a:r>
            <a:r>
              <a:rPr lang="en-US" b="1" u="sng" dirty="0">
                <a:solidFill>
                  <a:schemeClr val="hlink"/>
                </a:solidFill>
                <a:hlinkClick r:id="rId4">
                  <a:extLst>
                    <a:ext uri="{A12FA001-AC4F-418D-AE19-62706E023703}">
                      <ahyp:hlinkClr xmlns:ahyp="http://schemas.microsoft.com/office/drawing/2018/hyperlinkcolor" val="tx"/>
                    </a:ext>
                  </a:extLst>
                </a:hlinkClick>
              </a:rPr>
              <a:t> template</a:t>
            </a:r>
            <a:r>
              <a:rPr lang="en-US" b="1" u="sng" dirty="0">
                <a:solidFill>
                  <a:srgbClr val="2200CC"/>
                </a:solidFill>
              </a:rPr>
              <a:t> (link below)*</a:t>
            </a:r>
            <a:r>
              <a:rPr lang="en-US" dirty="0"/>
              <a:t>.</a:t>
            </a:r>
            <a:endParaRP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 Facilitation tip.</a:t>
            </a:r>
            <a:r>
              <a:rPr lang="en-US" dirty="0">
                <a:solidFill>
                  <a:schemeClr val="dk1"/>
                </a:solidFill>
              </a:rPr>
              <a:t> It may be helpful to define what is meant by “features” and/or provide a few examples:</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Definition: An attribute or aspect of a product or tool</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Examples: Auto-grading, multi-media integration, multiple question formats, mobile-friendly, accessibility support, interactive elements, integration with LMS, security features, feedback mechanisms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 Facilitation tip</a:t>
            </a:r>
            <a:r>
              <a:rPr lang="en-US" dirty="0">
                <a:solidFill>
                  <a:schemeClr val="dk1"/>
                </a:solidFill>
              </a:rPr>
              <a:t>. Once participants post their responses, spend time highlighting thought-provoking ones without suggesting any response as correct. Ask participants to elaborate on their responses, encouraging further engagement. For example:</a:t>
            </a:r>
            <a:endParaRPr dirty="0">
              <a:solidFill>
                <a:schemeClr val="dk1"/>
              </a:solidFill>
            </a:endParaRPr>
          </a:p>
          <a:p>
            <a:pPr lvl="1">
              <a:lnSpc>
                <a:spcPct val="115000"/>
              </a:lnSpc>
              <a:buClr>
                <a:schemeClr val="dk1"/>
              </a:buClr>
            </a:pPr>
            <a:r>
              <a:rPr lang="en-US" dirty="0">
                <a:solidFill>
                  <a:schemeClr val="dk1"/>
                </a:solidFill>
              </a:rPr>
              <a:t>"That's interesting," </a:t>
            </a:r>
            <a:endParaRPr dirty="0">
              <a:solidFill>
                <a:schemeClr val="dk1"/>
              </a:solidFill>
            </a:endParaRPr>
          </a:p>
          <a:p>
            <a:pPr lvl="1">
              <a:lnSpc>
                <a:spcPct val="115000"/>
              </a:lnSpc>
              <a:buClr>
                <a:schemeClr val="dk1"/>
              </a:buClr>
            </a:pPr>
            <a:r>
              <a:rPr lang="en-US" dirty="0">
                <a:solidFill>
                  <a:schemeClr val="dk1"/>
                </a:solidFill>
              </a:rPr>
              <a:t>"Has anyone experienced something similar?",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"That's insightful."</a:t>
            </a:r>
            <a:endParaRPr dirty="0">
              <a:solidFill>
                <a:schemeClr val="dk1"/>
              </a:solidFill>
            </a:endParaRPr>
          </a:p>
          <a:p>
            <a:pPr lvl="1">
              <a:lnSpc>
                <a:spcPct val="115000"/>
              </a:lnSpc>
              <a:buClr>
                <a:schemeClr val="dk1"/>
              </a:buClr>
            </a:pPr>
            <a:r>
              <a:rPr lang="en-US" dirty="0">
                <a:solidFill>
                  <a:schemeClr val="dk1"/>
                </a:solidFill>
              </a:rPr>
              <a:t> </a:t>
            </a:r>
            <a:r>
              <a:rPr lang="en-US" b="1" dirty="0">
                <a:solidFill>
                  <a:schemeClr val="dk1"/>
                </a:solidFill>
              </a:rPr>
              <a:t>💻 Digital tools connection</a:t>
            </a:r>
            <a:r>
              <a:rPr lang="en-US" dirty="0">
                <a:solidFill>
                  <a:schemeClr val="dk1"/>
                </a:solidFill>
              </a:rPr>
              <a:t>. Participants can also use emojis to react to responses from their peers.</a:t>
            </a:r>
          </a:p>
          <a:p>
            <a:pPr marL="158750" indent="0">
              <a:lnSpc>
                <a:spcPct val="114999"/>
              </a:lnSpc>
              <a:buClr>
                <a:schemeClr val="dk1"/>
              </a:buClr>
              <a:buNone/>
            </a:pPr>
            <a:endParaRPr lang="en-US" dirty="0">
              <a:solidFill>
                <a:schemeClr val="dk1"/>
              </a:solidFill>
            </a:endParaRPr>
          </a:p>
          <a:p>
            <a:pPr marL="158750" indent="0">
              <a:lnSpc>
                <a:spcPct val="114999"/>
              </a:lnSpc>
              <a:buNone/>
            </a:pPr>
            <a:r>
              <a:rPr lang="en-US" b="1" dirty="0">
                <a:solidFill>
                  <a:schemeClr val="dk1"/>
                </a:solidFill>
              </a:rPr>
              <a:t>Links: </a:t>
            </a:r>
          </a:p>
          <a:p>
            <a:pPr>
              <a:lnSpc>
                <a:spcPct val="114999"/>
              </a:lnSpc>
            </a:pPr>
            <a:r>
              <a:rPr lang="en-US" dirty="0">
                <a:solidFill>
                  <a:schemeClr val="dk1"/>
                </a:solidFill>
              </a:rPr>
              <a:t>Padlet Tutorial: </a:t>
            </a:r>
            <a:r>
              <a:rPr lang="en-US" dirty="0">
                <a:solidFill>
                  <a:schemeClr val="dk1"/>
                </a:solidFill>
                <a:hlinkClick r:id="rId5"/>
              </a:rPr>
              <a:t>https://padlet.help/l/en/article/9j9aadt8tn-how-do-i-get-started-with-padlet</a:t>
            </a:r>
            <a:r>
              <a:rPr lang="en-US" dirty="0">
                <a:solidFill>
                  <a:schemeClr val="dk1"/>
                </a:solidFill>
              </a:rPr>
              <a:t> </a:t>
            </a:r>
          </a:p>
          <a:p>
            <a:pPr>
              <a:lnSpc>
                <a:spcPct val="114999"/>
              </a:lnSpc>
            </a:pPr>
            <a:r>
              <a:rPr lang="en-US" dirty="0">
                <a:solidFill>
                  <a:schemeClr val="dk1"/>
                </a:solidFill>
              </a:rPr>
              <a:t>Padlet Template: </a:t>
            </a:r>
            <a:r>
              <a:rPr lang="en-US" dirty="0">
                <a:solidFill>
                  <a:schemeClr val="dk1"/>
                </a:solidFill>
                <a:hlinkClick r:id="rId6"/>
              </a:rPr>
              <a:t>https://padlet.com/OTANTraining/remake-link/pmywv9ln1EBZXGA8</a:t>
            </a:r>
            <a:r>
              <a:rPr lang="en-US" dirty="0">
                <a:solidFill>
                  <a:schemeClr val="dk1"/>
                </a:solidFill>
              </a:rPr>
              <a:t> </a:t>
            </a:r>
          </a:p>
        </p:txBody>
      </p:sp>
      <p:sp>
        <p:nvSpPr>
          <p:cNvPr id="64" name="Google Shape;64;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cb1d26e2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4cb1d26e2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This is a content delivery slide for introducing key concepts to the group.</a:t>
            </a:r>
            <a:endParaRPr/>
          </a:p>
          <a:p>
            <a:pPr marL="457200" lvl="0" indent="-298450" algn="l" rtl="0">
              <a:lnSpc>
                <a:spcPct val="100000"/>
              </a:lnSpc>
              <a:spcBef>
                <a:spcPts val="0"/>
              </a:spcBef>
              <a:spcAft>
                <a:spcPts val="0"/>
              </a:spcAft>
              <a:buSzPts val="1100"/>
              <a:buChar char="●"/>
            </a:pPr>
            <a:r>
              <a:rPr lang="en-US"/>
              <a:t>Consider asking the group what they understand to be the difference between formative and summative assessments prior to defining the differences.</a:t>
            </a:r>
            <a:endParaRPr/>
          </a:p>
          <a:p>
            <a:pPr marL="914400" lvl="1" indent="-298450" algn="l" rtl="0">
              <a:lnSpc>
                <a:spcPct val="100000"/>
              </a:lnSpc>
              <a:spcBef>
                <a:spcPts val="0"/>
              </a:spcBef>
              <a:spcAft>
                <a:spcPts val="0"/>
              </a:spcAft>
              <a:buSzPts val="1100"/>
              <a:buChar char="○"/>
            </a:pPr>
            <a:r>
              <a:rPr lang="en-US" b="1">
                <a:solidFill>
                  <a:schemeClr val="dk1"/>
                </a:solidFill>
              </a:rPr>
              <a:t>🗣️ Facilitation tip</a:t>
            </a:r>
            <a:r>
              <a:rPr lang="en-US">
                <a:solidFill>
                  <a:schemeClr val="dk1"/>
                </a:solidFill>
              </a:rPr>
              <a:t>. </a:t>
            </a:r>
            <a:r>
              <a:rPr lang="en-US"/>
              <a:t>Then, make connections between what participants say and the notes on the slides and in the speaker notes.</a:t>
            </a:r>
            <a:endParaRPr/>
          </a:p>
          <a:p>
            <a:pPr marL="457200" lvl="0" indent="-298450" algn="l" rtl="0">
              <a:lnSpc>
                <a:spcPct val="100000"/>
              </a:lnSpc>
              <a:spcBef>
                <a:spcPts val="0"/>
              </a:spcBef>
              <a:spcAft>
                <a:spcPts val="0"/>
              </a:spcAft>
              <a:buSzPts val="1100"/>
              <a:buChar char="●"/>
            </a:pPr>
            <a:r>
              <a:rPr lang="en-US"/>
              <a:t>Formative assessments are ongoing assessments, reviews, and observations in a classroom. They provide immediate feedback, both to students for improving their learning and to teachers for improving their instruction. While they're beneficial for the continuous monitoring of student progress, they can sometimes lack the rigor and structure of other assessment types.</a:t>
            </a:r>
            <a:endParaRPr/>
          </a:p>
          <a:p>
            <a:pPr marL="457200" lvl="0" indent="-298450" algn="l" rtl="0">
              <a:lnSpc>
                <a:spcPct val="100000"/>
              </a:lnSpc>
              <a:spcBef>
                <a:spcPts val="0"/>
              </a:spcBef>
              <a:spcAft>
                <a:spcPts val="0"/>
              </a:spcAft>
              <a:buSzPts val="1100"/>
              <a:buChar char="●"/>
            </a:pPr>
            <a:r>
              <a:rPr lang="en-US"/>
              <a:t>Summative assessments evaluate student learning at the end of an instructional period. They're often high stakes, which means they have a high point value. Examples of summative assessments include final projects, exams, and papers. They provide a clear endpoint and summary of student progress, but might not provide timely feedback that could assist in ongoing learning.</a:t>
            </a:r>
            <a:endParaRPr/>
          </a:p>
          <a:p>
            <a:pPr marL="457200" lvl="0" indent="-298450" algn="l" rtl="0">
              <a:lnSpc>
                <a:spcPct val="100000"/>
              </a:lnSpc>
              <a:spcBef>
                <a:spcPts val="0"/>
              </a:spcBef>
              <a:spcAft>
                <a:spcPts val="0"/>
              </a:spcAft>
              <a:buSzPts val="1100"/>
              <a:buChar char="●"/>
            </a:pPr>
            <a:r>
              <a:rPr lang="en-US" b="1">
                <a:solidFill>
                  <a:schemeClr val="dk1"/>
                </a:solidFill>
              </a:rPr>
              <a:t>🗣️ Facilitation tip</a:t>
            </a:r>
            <a:r>
              <a:rPr lang="en-US">
                <a:solidFill>
                  <a:schemeClr val="dk1"/>
                </a:solidFill>
              </a:rPr>
              <a:t>. Emphasize that standardized and performance-based assessments can be used as either formative or summative. </a:t>
            </a:r>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4cb1d26e2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24cb1d26e2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p>
          <a:p>
            <a:pPr marL="0" lvl="0" indent="0" algn="l" rtl="0">
              <a:lnSpc>
                <a:spcPct val="115000"/>
              </a:lnSpc>
              <a:spcBef>
                <a:spcPts val="0"/>
              </a:spcBef>
              <a:spcAft>
                <a:spcPts val="0"/>
              </a:spcAft>
              <a:buSzPts val="1100"/>
              <a:buNone/>
            </a:pPr>
            <a:endParaRPr lang="en-US">
              <a:solidFill>
                <a:schemeClr val="dk1"/>
              </a:solidFill>
            </a:endParaRPr>
          </a:p>
          <a:p>
            <a:pPr marL="457200" lvl="0" indent="-298450" algn="l" rtl="0">
              <a:lnSpc>
                <a:spcPct val="115000"/>
              </a:lnSpc>
              <a:spcBef>
                <a:spcPts val="0"/>
              </a:spcBef>
              <a:spcAft>
                <a:spcPts val="0"/>
              </a:spcAft>
              <a:buSzPts val="1100"/>
              <a:buChar char="●"/>
            </a:pPr>
            <a:r>
              <a:rPr lang="en-US">
                <a:solidFill>
                  <a:schemeClr val="dk1"/>
                </a:solidFill>
              </a:rPr>
              <a:t>Standardized assessments are a type of assessment where all test takers are given the same questions under the same conditions. These assessments are primarily designed to measure a learner's understanding a</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gainst a </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standard</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set of knowledge. </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457200" lvl="0"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:Provide examples of Adult Education standardized assessments include:</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914400" lvl="1"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GED, HiSET</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914400" lvl="1"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TABE, CASAS</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914400" lvl="1"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U.S. Citizenship Exam</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298450" algn="l" rtl="0">
              <a:lnSpc>
                <a:spcPct val="115000"/>
              </a:lnSpc>
              <a:spcBef>
                <a:spcPts val="0"/>
              </a:spcBef>
              <a:spcAft>
                <a:spcPts val="0"/>
              </a:spcAft>
              <a:buSzPts val="1100"/>
              <a:buChar char="●"/>
            </a:pPr>
            <a:r>
              <a:rPr lang="en-US" b="1">
                <a:solidFill>
                  <a:schemeClr val="dk1"/>
                </a:solidFill>
              </a:rPr>
              <a:t>🗣️ Facilitation tip.</a:t>
            </a:r>
            <a:r>
              <a:rPr lang="en-US">
                <a:solidFill>
                  <a:schemeClr val="dk1"/>
                </a:solidFill>
              </a:rPr>
              <a:t> Consider asking for participants to share initial ideas on pros and cons as you then talk through some of the following list:</a:t>
            </a:r>
          </a:p>
          <a:p>
            <a:pPr marL="914400" lvl="1" indent="-298450" algn="l" rtl="0">
              <a:lnSpc>
                <a:spcPct val="115000"/>
              </a:lnSpc>
              <a:spcBef>
                <a:spcPts val="0"/>
              </a:spcBef>
              <a:spcAft>
                <a:spcPts val="0"/>
              </a:spcAft>
              <a:buClr>
                <a:schemeClr val="dk1"/>
              </a:buClr>
              <a:buSzPts val="1100"/>
              <a:buChar char="○"/>
            </a:pPr>
            <a:r>
              <a:rPr lang="en-US" b="1">
                <a:solidFill>
                  <a:schemeClr val="dk1"/>
                </a:solidFill>
              </a:rPr>
              <a:t>Pros</a:t>
            </a: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They are efficient</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Allow for comparison across groups and instructional settings</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Provide a common metric and common language</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Psychometricians work carefully to design and validate these assessments, ensuring they accurately measure learning outcomes.</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Cons</a:t>
            </a:r>
            <a:endPar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Lack flexibility</a:t>
            </a:r>
          </a:p>
          <a:p>
            <a:pPr marL="1371600" lvl="2" indent="-298450" algn="l" rtl="0">
              <a:lnSpc>
                <a:spcPct val="115000"/>
              </a:lnSpc>
              <a:spcBef>
                <a:spcPts val="0"/>
              </a:spcBef>
              <a:spcAft>
                <a:spcPts val="0"/>
              </a:spcAft>
              <a:buClr>
                <a:schemeClr val="dk1"/>
              </a:buClr>
              <a:buSzPts val="1100"/>
              <a:buChar char="■"/>
            </a:pPr>
            <a:r>
              <a:rPr lang="en-US">
                <a:solidFill>
                  <a:schemeClr val="dk1"/>
                </a:solidFill>
              </a:rPr>
              <a:t>May not account for individual learning scenarios and application of skills.</a:t>
            </a:r>
          </a:p>
          <a:p>
            <a:pPr marL="1371600" lvl="2" indent="-298450" algn="l" rtl="0">
              <a:lnSpc>
                <a:spcPct val="115000"/>
              </a:lnSpc>
              <a:spcBef>
                <a:spcPts val="0"/>
              </a:spcBef>
              <a:spcAft>
                <a:spcPts val="0"/>
              </a:spcAft>
              <a:buClr>
                <a:schemeClr val="dk1"/>
              </a:buClr>
              <a:buSzPts val="1100"/>
              <a:buChar char="■"/>
            </a:pPr>
            <a:r>
              <a:rPr lang="en-US">
                <a:solidFill>
                  <a:schemeClr val="dk1"/>
                </a:solidFill>
              </a:rPr>
              <a:t>May cause anxiety among learners due to high stakes attached.</a:t>
            </a:r>
          </a:p>
          <a:p>
            <a:pPr marL="1371600" lvl="2" indent="-298450" algn="l" rtl="0">
              <a:lnSpc>
                <a:spcPct val="115000"/>
              </a:lnSpc>
              <a:spcBef>
                <a:spcPts val="0"/>
              </a:spcBef>
              <a:spcAft>
                <a:spcPts val="0"/>
              </a:spcAft>
              <a:buClr>
                <a:schemeClr val="dk1"/>
              </a:buClr>
              <a:buSzPts val="1100"/>
              <a:buChar char="■"/>
            </a:pPr>
            <a:r>
              <a:rPr lang="en-US">
                <a:solidFill>
                  <a:schemeClr val="dk1"/>
                </a:solidFill>
              </a:rPr>
              <a:t>Could be influenced by a student's test-taking abilities</a:t>
            </a:r>
          </a:p>
          <a:p>
            <a:pPr marL="0" lvl="0" indent="0" algn="l" rtl="0">
              <a:lnSpc>
                <a:spcPct val="115000"/>
              </a:lnSpc>
              <a:spcBef>
                <a:spcPts val="0"/>
              </a:spcBef>
              <a:spcAft>
                <a:spcPts val="0"/>
              </a:spcAft>
              <a:buSzPts val="1100"/>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cb1d26e2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24cb1d26e2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a:t>Performance-based assessments measure a learner's ability to apply the skills and knowledge gained from a course. They can take the form of presentations, group projects, or practical tasks. These types of assessments allow for creativity and real-world application, however, they can be more time-consuming to assess and may require clear rubrics to ensure fair scoring.</a:t>
            </a:r>
            <a:endParaRPr/>
          </a:p>
          <a:p>
            <a:pPr marL="457200" lvl="0" indent="-298450" algn="l" rtl="0">
              <a:lnSpc>
                <a:spcPct val="115000"/>
              </a:lnSpc>
              <a:spcBef>
                <a:spcPts val="0"/>
              </a:spcBef>
              <a:spcAft>
                <a:spcPts val="0"/>
              </a:spcAft>
              <a:buSzPts val="1100"/>
              <a:buChar char="●"/>
            </a:pPr>
            <a:r>
              <a:rPr lang="en-US"/>
              <a:t>Share examples of Adult Education performance-based assessments</a:t>
            </a:r>
            <a:endParaRPr/>
          </a:p>
          <a:p>
            <a:pPr marL="914400" lvl="1" indent="-298450" algn="l" rtl="0">
              <a:lnSpc>
                <a:spcPct val="115000"/>
              </a:lnSpc>
              <a:spcBef>
                <a:spcPts val="0"/>
              </a:spcBef>
              <a:spcAft>
                <a:spcPts val="0"/>
              </a:spcAft>
              <a:buSzPts val="1100"/>
              <a:buChar char="○"/>
            </a:pPr>
            <a:r>
              <a:rPr lang="en-US" b="1"/>
              <a:t>Role-Plays and Class Discussions</a:t>
            </a:r>
            <a:r>
              <a:rPr lang="en-US"/>
              <a:t>: In ESL, role-plays where students must navigate real-world situations (like job interviews, doctor's appointments, or buying groceries) in English can be an effective assessment tool. In GED contexts, role-plays might be designed around subject matter like social studies (participating in a mock trial or debate).</a:t>
            </a:r>
            <a:endParaRPr/>
          </a:p>
          <a:p>
            <a:pPr marL="914400" lvl="1" indent="-298450" algn="l" rtl="0">
              <a:lnSpc>
                <a:spcPct val="115000"/>
              </a:lnSpc>
              <a:spcBef>
                <a:spcPts val="0"/>
              </a:spcBef>
              <a:spcAft>
                <a:spcPts val="0"/>
              </a:spcAft>
              <a:buSzPts val="1100"/>
              <a:buChar char="○"/>
            </a:pPr>
            <a:r>
              <a:rPr lang="en-US" b="1"/>
              <a:t>Projects/Presentations</a:t>
            </a:r>
            <a:r>
              <a:rPr lang="en-US"/>
              <a:t>: For example, ESL students might research and present on a topic using English, while GED students could be assessed on a project related to one of the four subject areas of the GED (math, science, social studies, and Reasoning Through Language Arts).</a:t>
            </a:r>
            <a:endParaRPr/>
          </a:p>
          <a:p>
            <a:pPr marL="914400" lvl="1" indent="-298450" algn="l" rtl="0">
              <a:lnSpc>
                <a:spcPct val="115000"/>
              </a:lnSpc>
              <a:spcBef>
                <a:spcPts val="0"/>
              </a:spcBef>
              <a:spcAft>
                <a:spcPts val="0"/>
              </a:spcAft>
              <a:buSzPts val="1100"/>
              <a:buChar char="○"/>
            </a:pPr>
            <a:r>
              <a:rPr lang="en-US" b="1"/>
              <a:t>Portfolios</a:t>
            </a:r>
            <a:r>
              <a:rPr lang="en-US"/>
              <a:t>: A portfolio is a collection of a student's work over time. For GED students, portfolios could include a variety of tasks such as essays, problem-solving exercises, or other subject-specific tasks. In ESL classes, portfolios could include written work, recordings of spoken English in different situations, or self-assessments of language progress.</a:t>
            </a:r>
            <a:endParaRPr/>
          </a:p>
          <a:p>
            <a:pPr marL="457200" lvl="0" indent="-298450" algn="l" rtl="0">
              <a:lnSpc>
                <a:spcPct val="115000"/>
              </a:lnSpc>
              <a:spcBef>
                <a:spcPts val="0"/>
              </a:spcBef>
              <a:spcAft>
                <a:spcPts val="0"/>
              </a:spcAft>
              <a:buSzPts val="1100"/>
              <a:buChar char="●"/>
            </a:pPr>
            <a:r>
              <a:rPr lang="en-US"/>
              <a:t>Note some of the pros and cons with more detail</a:t>
            </a:r>
            <a:endParaRPr/>
          </a:p>
          <a:p>
            <a:pPr marL="914400" lvl="1" indent="-298450" algn="l" rtl="0">
              <a:lnSpc>
                <a:spcPct val="115000"/>
              </a:lnSpc>
              <a:spcBef>
                <a:spcPts val="0"/>
              </a:spcBef>
              <a:spcAft>
                <a:spcPts val="0"/>
              </a:spcAft>
              <a:buSzPts val="1100"/>
              <a:buChar char="○"/>
            </a:pPr>
            <a:r>
              <a:rPr lang="en-US"/>
              <a:t>Pros</a:t>
            </a:r>
            <a:endParaRPr/>
          </a:p>
          <a:p>
            <a:pPr marL="1371600" lvl="2" indent="-298450" algn="l" rtl="0">
              <a:lnSpc>
                <a:spcPct val="115000"/>
              </a:lnSpc>
              <a:spcBef>
                <a:spcPts val="0"/>
              </a:spcBef>
              <a:spcAft>
                <a:spcPts val="0"/>
              </a:spcAft>
              <a:buSzPts val="1100"/>
              <a:buChar char="■"/>
            </a:pPr>
            <a:r>
              <a:rPr lang="en-US" b="1"/>
              <a:t>Authentic Evaluation</a:t>
            </a:r>
            <a:r>
              <a:rPr lang="en-US"/>
              <a:t>: These assessments provide a more authentic measure of learners' understanding, as they simulate real-world tasks or situations.</a:t>
            </a:r>
            <a:endParaRPr/>
          </a:p>
          <a:p>
            <a:pPr marL="1371600" lvl="2" indent="-298450" algn="l" rtl="0">
              <a:lnSpc>
                <a:spcPct val="115000"/>
              </a:lnSpc>
              <a:spcBef>
                <a:spcPts val="0"/>
              </a:spcBef>
              <a:spcAft>
                <a:spcPts val="0"/>
              </a:spcAft>
              <a:buSzPts val="1100"/>
              <a:buChar char="■"/>
            </a:pPr>
            <a:r>
              <a:rPr lang="en-US" b="1"/>
              <a:t>Demonstrates Mastery</a:t>
            </a:r>
            <a:r>
              <a:rPr lang="en-US"/>
              <a:t>: They allow for the demonstration of mastery and the application of knowledge and skills, going beyond mere recall of facts.</a:t>
            </a:r>
            <a:endParaRPr/>
          </a:p>
          <a:p>
            <a:pPr marL="914400" lvl="1" indent="-298450" algn="l" rtl="0">
              <a:lnSpc>
                <a:spcPct val="115000"/>
              </a:lnSpc>
              <a:spcBef>
                <a:spcPts val="0"/>
              </a:spcBef>
              <a:spcAft>
                <a:spcPts val="0"/>
              </a:spcAft>
              <a:buSzPts val="1100"/>
              <a:buChar char="○"/>
            </a:pPr>
            <a:r>
              <a:rPr lang="en-US"/>
              <a:t>Cons</a:t>
            </a:r>
            <a:endParaRPr/>
          </a:p>
          <a:p>
            <a:pPr marL="1371600" lvl="2" indent="-298450" algn="l" rtl="0">
              <a:lnSpc>
                <a:spcPct val="115000"/>
              </a:lnSpc>
              <a:spcBef>
                <a:spcPts val="0"/>
              </a:spcBef>
              <a:spcAft>
                <a:spcPts val="0"/>
              </a:spcAft>
              <a:buSzPts val="1100"/>
              <a:buChar char="■"/>
            </a:pPr>
            <a:r>
              <a:rPr lang="en-US" b="1"/>
              <a:t>Time-Consuming</a:t>
            </a:r>
            <a:r>
              <a:rPr lang="en-US"/>
              <a:t>: Designing, implementing, and evaluating performance-based assessments can be more time-consuming than traditional assessments.</a:t>
            </a:r>
            <a:endParaRPr/>
          </a:p>
          <a:p>
            <a:pPr marL="1371600" lvl="2" indent="-298450" algn="l" rtl="0">
              <a:lnSpc>
                <a:spcPct val="115000"/>
              </a:lnSpc>
              <a:spcBef>
                <a:spcPts val="0"/>
              </a:spcBef>
              <a:spcAft>
                <a:spcPts val="0"/>
              </a:spcAft>
              <a:buSzPts val="1100"/>
              <a:buChar char="■"/>
            </a:pPr>
            <a:r>
              <a:rPr lang="en-US" b="1"/>
              <a:t>Subjectivity</a:t>
            </a:r>
            <a:r>
              <a:rPr lang="en-US"/>
              <a:t>: These assessments can be more subjective due to their often qualitative nature, potentially leading to inconsistencies in scoring or evaluation.</a:t>
            </a:r>
            <a:endParaRPr/>
          </a:p>
          <a:p>
            <a:pPr marL="457200" lvl="0" indent="0" algn="l" rtl="0">
              <a:lnSpc>
                <a:spcPct val="115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cb1d26e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24cb1d26e2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p>
          <a:p>
            <a:pPr marL="0" lvl="0" indent="0" algn="l" rtl="0">
              <a:lnSpc>
                <a:spcPct val="100000"/>
              </a:lnSpc>
              <a:spcBef>
                <a:spcPts val="0"/>
              </a:spcBef>
              <a:spcAft>
                <a:spcPts val="0"/>
              </a:spcAft>
              <a:buSzPts val="1100"/>
              <a:buNone/>
            </a:pPr>
            <a:endParaRPr lang="en-US"/>
          </a:p>
          <a:p>
            <a:pPr marL="457200" lvl="0" indent="-298450" algn="l" rtl="0">
              <a:lnSpc>
                <a:spcPct val="100000"/>
              </a:lnSpc>
              <a:spcBef>
                <a:spcPts val="0"/>
              </a:spcBef>
              <a:spcAft>
                <a:spcPts val="0"/>
              </a:spcAft>
              <a:buSzPts val="1100"/>
              <a:buChar char="●"/>
            </a:pPr>
            <a:r>
              <a:rPr lang="en-US"/>
              <a:t>Provide an overview of different types of other, sometimes informal, assessment models. </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457200" lvl="0" indent="-298450" algn="l" rtl="0">
              <a:lnSpc>
                <a:spcPct val="100000"/>
              </a:lnSpc>
              <a:spcBef>
                <a:spcPts val="0"/>
              </a:spcBef>
              <a:spcAft>
                <a:spcPts val="0"/>
              </a:spcAft>
              <a:buSzPts val="1100"/>
              <a:buChar char="●"/>
            </a:pP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Facilitation tip.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Be sure to emphasize that the best educational programming ty</a:t>
            </a:r>
            <a:r>
              <a:rPr lang="en-US"/>
              <a:t>pically leverages several types of assessments and performance data, including standardized tests, teacher observations, and the assessment models listed here</a:t>
            </a:r>
          </a:p>
          <a:p>
            <a:pPr marL="914400" lvl="1" indent="-298450" algn="l" rtl="0">
              <a:lnSpc>
                <a:spcPct val="100000"/>
              </a:lnSpc>
              <a:spcBef>
                <a:spcPts val="0"/>
              </a:spcBef>
              <a:spcAft>
                <a:spcPts val="0"/>
              </a:spcAft>
              <a:buSzPts val="1100"/>
              <a:buChar char="○"/>
            </a:pPr>
            <a:r>
              <a:rPr lang="en-US" b="1"/>
              <a:t>Discussion</a:t>
            </a:r>
            <a:r>
              <a:rPr lang="en-US"/>
              <a:t>: This is a learning activity where learners exchange ideas and opinions on a specific topic to deepen their understanding and application of the material.</a:t>
            </a:r>
          </a:p>
          <a:p>
            <a:pPr marL="914400" lvl="1" indent="-298450" algn="l" rtl="0">
              <a:lnSpc>
                <a:spcPct val="100000"/>
              </a:lnSpc>
              <a:spcBef>
                <a:spcPts val="0"/>
              </a:spcBef>
              <a:spcAft>
                <a:spcPts val="0"/>
              </a:spcAft>
              <a:buSzPts val="1100"/>
              <a:buChar char="○"/>
            </a:pPr>
            <a:r>
              <a:rPr lang="en-US" b="1"/>
              <a:t>Gamification</a:t>
            </a:r>
            <a:r>
              <a:rPr lang="en-US"/>
              <a:t>: This refers to the application of game design elements in non-gaming contexts, used in education to increase engagement, motivation, and retention through elements like badges, competitions, or point systems.</a:t>
            </a:r>
          </a:p>
          <a:p>
            <a:pPr marL="914400" lvl="1" indent="-298450" algn="l" rtl="0">
              <a:lnSpc>
                <a:spcPct val="100000"/>
              </a:lnSpc>
              <a:spcBef>
                <a:spcPts val="0"/>
              </a:spcBef>
              <a:spcAft>
                <a:spcPts val="0"/>
              </a:spcAft>
              <a:buSzPts val="1100"/>
              <a:buChar char="○"/>
            </a:pPr>
            <a:r>
              <a:rPr lang="en-US" b="1"/>
              <a:t>Polling</a:t>
            </a:r>
            <a:r>
              <a:rPr lang="en-US"/>
              <a:t>: A real-time method used by educators to check learners' understanding during or after instruction, utilizing digital tools that offer various question types such as multiple-choice, open-ended responses, and word clouds.</a:t>
            </a:r>
          </a:p>
          <a:p>
            <a:pPr marL="914400" lvl="1" indent="-298450" algn="l" rtl="0">
              <a:lnSpc>
                <a:spcPct val="100000"/>
              </a:lnSpc>
              <a:spcBef>
                <a:spcPts val="0"/>
              </a:spcBef>
              <a:spcAft>
                <a:spcPts val="0"/>
              </a:spcAft>
              <a:buSzPts val="1100"/>
              <a:buChar char="○"/>
            </a:pPr>
            <a:r>
              <a:rPr lang="en-US" b="1"/>
              <a:t>Quizzes</a:t>
            </a:r>
            <a:r>
              <a:rPr lang="en-US"/>
              <a:t>: These are assessment tools that educators can create or modify using various platforms to test learners' understanding of a topic, often including multimedia content, links to external sites, and auto-grading capabilities.</a:t>
            </a:r>
          </a:p>
          <a:p>
            <a:pPr marL="914400" lvl="1" indent="-298450" algn="l" rtl="0">
              <a:lnSpc>
                <a:spcPct val="100000"/>
              </a:lnSpc>
              <a:spcBef>
                <a:spcPts val="0"/>
              </a:spcBef>
              <a:spcAft>
                <a:spcPts val="0"/>
              </a:spcAft>
              <a:buSzPts val="1100"/>
              <a:buChar char="○"/>
            </a:pPr>
            <a:r>
              <a:rPr lang="en-US" b="1"/>
              <a:t>Portfolios</a:t>
            </a:r>
            <a:r>
              <a:rPr lang="en-US"/>
              <a:t>: A collection of learner's work, often digital, showcasing their growth and learning process, including assignments, projects, and other learning artifacts, typically coupled with some form of reflection, either text-based or audio-visual.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padlet.com/" TargetMode="External"/><Relationship Id="rId18" Type="http://schemas.openxmlformats.org/officeDocument/2006/relationships/image" Target="../media/image19.png"/><Relationship Id="rId3" Type="http://schemas.openxmlformats.org/officeDocument/2006/relationships/hyperlink" Target="https://www.socrative.com/" TargetMode="External"/><Relationship Id="rId7" Type="http://schemas.openxmlformats.org/officeDocument/2006/relationships/hyperlink" Target="https://www.mentimeter.com/" TargetMode="External"/><Relationship Id="rId12" Type="http://schemas.openxmlformats.org/officeDocument/2006/relationships/image" Target="../media/image16.png"/><Relationship Id="rId17" Type="http://schemas.openxmlformats.org/officeDocument/2006/relationships/hyperlink" Target="https://www.google.com/forms/about/" TargetMode="External"/><Relationship Id="rId2" Type="http://schemas.openxmlformats.org/officeDocument/2006/relationships/notesSlide" Target="../notesSlides/notesSlide10.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https://kahoot.com/" TargetMode="External"/><Relationship Id="rId5" Type="http://schemas.openxmlformats.org/officeDocument/2006/relationships/hyperlink" Target="https://quizlet.com/" TargetMode="External"/><Relationship Id="rId15" Type="http://schemas.openxmlformats.org/officeDocument/2006/relationships/hyperlink" Target="https://nearpod.com/" TargetMode="External"/><Relationship Id="rId10" Type="http://schemas.openxmlformats.org/officeDocument/2006/relationships/image" Target="../media/image15.png"/><Relationship Id="rId19"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hyperlink" Target="https://info.flip.com/" TargetMode="External"/><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3" name="Title 1">
            <a:extLst>
              <a:ext uri="{FF2B5EF4-FFF2-40B4-BE49-F238E27FC236}">
                <a16:creationId xmlns:a16="http://schemas.microsoft.com/office/drawing/2014/main" id="{F725135C-350A-4BB6-35F7-BAA1EACE9D76}"/>
              </a:ext>
            </a:extLst>
          </p:cNvPr>
          <p:cNvSpPr>
            <a:spLocks noGrp="1"/>
          </p:cNvSpPr>
          <p:nvPr>
            <p:ph type="title" idx="4294967295"/>
          </p:nvPr>
        </p:nvSpPr>
        <p:spPr>
          <a:xfrm>
            <a:off x="102084" y="172260"/>
            <a:ext cx="2290451" cy="62257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lt1"/>
              </a:buClr>
              <a:buSzPts val="1800"/>
              <a:buFont typeface="Arial Black"/>
              <a:buNone/>
              <a:tabLst/>
              <a:defRPr/>
            </a:pPr>
            <a:r>
              <a:rPr kumimoji="0" lang="en-US" sz="1600" b="0" i="0" u="none" strike="noStrike" kern="0" cap="none" spc="0" normalizeH="0" baseline="0" noProof="0">
                <a:ln>
                  <a:noFill/>
                </a:ln>
                <a:solidFill>
                  <a:schemeClr val="lt1"/>
                </a:solidFill>
                <a:effectLst/>
                <a:uLnTx/>
                <a:uFillTx/>
                <a:latin typeface="Arial Black"/>
                <a:ea typeface="Arial Black"/>
                <a:cs typeface="Arial Black"/>
                <a:sym typeface="Arial Black"/>
              </a:rPr>
              <a:t>OTAN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8" name="Google Shape;108;g24cb1d26e2c_0_10" descr="socrative icon">
            <a:hlinkClick r:id="rId3"/>
          </p:cNvPr>
          <p:cNvPicPr preferRelativeResize="0"/>
          <p:nvPr/>
        </p:nvPicPr>
        <p:blipFill rotWithShape="1">
          <a:blip r:embed="rId4">
            <a:alphaModFix/>
          </a:blip>
          <a:srcRect/>
          <a:stretch/>
        </p:blipFill>
        <p:spPr>
          <a:xfrm>
            <a:off x="6564222" y="4767222"/>
            <a:ext cx="3333750" cy="1228725"/>
          </a:xfrm>
          <a:prstGeom prst="rect">
            <a:avLst/>
          </a:prstGeom>
          <a:noFill/>
          <a:ln>
            <a:noFill/>
          </a:ln>
        </p:spPr>
      </p:pic>
      <p:pic>
        <p:nvPicPr>
          <p:cNvPr id="105" name="Google Shape;105;g24cb1d26e2c_0_10" descr="quizlet icon">
            <a:hlinkClick r:id="rId5"/>
          </p:cNvPr>
          <p:cNvPicPr preferRelativeResize="0"/>
          <p:nvPr/>
        </p:nvPicPr>
        <p:blipFill rotWithShape="1">
          <a:blip r:embed="rId6">
            <a:alphaModFix/>
          </a:blip>
          <a:srcRect/>
          <a:stretch/>
        </p:blipFill>
        <p:spPr>
          <a:xfrm>
            <a:off x="1959003" y="4598797"/>
            <a:ext cx="3045002" cy="1712851"/>
          </a:xfrm>
          <a:prstGeom prst="rect">
            <a:avLst/>
          </a:prstGeom>
          <a:noFill/>
          <a:ln>
            <a:noFill/>
          </a:ln>
        </p:spPr>
      </p:pic>
      <p:pic>
        <p:nvPicPr>
          <p:cNvPr id="112" name="Google Shape;112;g24cb1d26e2c_0_10" descr="mentimeter icon">
            <a:hlinkClick r:id="rId7"/>
          </p:cNvPr>
          <p:cNvPicPr preferRelativeResize="0"/>
          <p:nvPr/>
        </p:nvPicPr>
        <p:blipFill rotWithShape="1">
          <a:blip r:embed="rId8">
            <a:alphaModFix/>
          </a:blip>
          <a:srcRect/>
          <a:stretch/>
        </p:blipFill>
        <p:spPr>
          <a:xfrm>
            <a:off x="8056429" y="2717950"/>
            <a:ext cx="3651050" cy="1825525"/>
          </a:xfrm>
          <a:prstGeom prst="rect">
            <a:avLst/>
          </a:prstGeom>
          <a:noFill/>
          <a:ln>
            <a:noFill/>
          </a:ln>
        </p:spPr>
      </p:pic>
      <p:pic>
        <p:nvPicPr>
          <p:cNvPr id="110" name="Google Shape;110;g24cb1d26e2c_0_10" descr="flip icon">
            <a:hlinkClick r:id="rId9"/>
          </p:cNvPr>
          <p:cNvPicPr preferRelativeResize="0"/>
          <p:nvPr/>
        </p:nvPicPr>
        <p:blipFill rotWithShape="1">
          <a:blip r:embed="rId10">
            <a:alphaModFix/>
          </a:blip>
          <a:srcRect/>
          <a:stretch/>
        </p:blipFill>
        <p:spPr>
          <a:xfrm>
            <a:off x="5601929" y="2556476"/>
            <a:ext cx="1904450" cy="1904450"/>
          </a:xfrm>
          <a:prstGeom prst="rect">
            <a:avLst/>
          </a:prstGeom>
          <a:noFill/>
          <a:ln>
            <a:noFill/>
          </a:ln>
        </p:spPr>
      </p:pic>
      <p:pic>
        <p:nvPicPr>
          <p:cNvPr id="106" name="Google Shape;106;g24cb1d26e2c_0_10" descr="kahoot icon">
            <a:hlinkClick r:id="rId11"/>
          </p:cNvPr>
          <p:cNvPicPr preferRelativeResize="0"/>
          <p:nvPr/>
        </p:nvPicPr>
        <p:blipFill rotWithShape="1">
          <a:blip r:embed="rId12">
            <a:alphaModFix/>
          </a:blip>
          <a:srcRect/>
          <a:stretch/>
        </p:blipFill>
        <p:spPr>
          <a:xfrm>
            <a:off x="1054954" y="2641738"/>
            <a:ext cx="3082501" cy="1733901"/>
          </a:xfrm>
          <a:prstGeom prst="rect">
            <a:avLst/>
          </a:prstGeom>
          <a:noFill/>
          <a:ln>
            <a:noFill/>
          </a:ln>
        </p:spPr>
      </p:pic>
      <p:pic>
        <p:nvPicPr>
          <p:cNvPr id="111" name="Google Shape;111;g24cb1d26e2c_0_10" descr="padlet icon">
            <a:hlinkClick r:id="rId13"/>
          </p:cNvPr>
          <p:cNvPicPr preferRelativeResize="0"/>
          <p:nvPr/>
        </p:nvPicPr>
        <p:blipFill rotWithShape="1">
          <a:blip r:embed="rId14">
            <a:alphaModFix/>
          </a:blip>
          <a:srcRect/>
          <a:stretch/>
        </p:blipFill>
        <p:spPr>
          <a:xfrm>
            <a:off x="8849972" y="1283205"/>
            <a:ext cx="2857500" cy="885825"/>
          </a:xfrm>
          <a:prstGeom prst="rect">
            <a:avLst/>
          </a:prstGeom>
          <a:noFill/>
          <a:ln>
            <a:noFill/>
          </a:ln>
        </p:spPr>
      </p:pic>
      <p:pic>
        <p:nvPicPr>
          <p:cNvPr id="109" name="Google Shape;109;g24cb1d26e2c_0_10" descr="nearpod icon">
            <a:hlinkClick r:id="rId15"/>
          </p:cNvPr>
          <p:cNvPicPr preferRelativeResize="0"/>
          <p:nvPr/>
        </p:nvPicPr>
        <p:blipFill rotWithShape="1">
          <a:blip r:embed="rId16">
            <a:alphaModFix/>
          </a:blip>
          <a:srcRect r="25683"/>
          <a:stretch/>
        </p:blipFill>
        <p:spPr>
          <a:xfrm>
            <a:off x="5156090" y="1344808"/>
            <a:ext cx="3044977" cy="819450"/>
          </a:xfrm>
          <a:prstGeom prst="rect">
            <a:avLst/>
          </a:prstGeom>
          <a:noFill/>
          <a:ln>
            <a:noFill/>
          </a:ln>
        </p:spPr>
      </p:pic>
      <p:pic>
        <p:nvPicPr>
          <p:cNvPr id="107" name="Google Shape;107;g24cb1d26e2c_0_10" descr="Google Forms icon">
            <a:hlinkClick r:id="rId17"/>
          </p:cNvPr>
          <p:cNvPicPr preferRelativeResize="0"/>
          <p:nvPr/>
        </p:nvPicPr>
        <p:blipFill rotWithShape="1">
          <a:blip r:embed="rId18">
            <a:alphaModFix/>
          </a:blip>
          <a:srcRect/>
          <a:stretch/>
        </p:blipFill>
        <p:spPr>
          <a:xfrm>
            <a:off x="442629" y="969976"/>
            <a:ext cx="4307151" cy="1592076"/>
          </a:xfrm>
          <a:prstGeom prst="rect">
            <a:avLst/>
          </a:prstGeom>
          <a:noFill/>
          <a:ln>
            <a:noFill/>
          </a:ln>
        </p:spPr>
      </p:pic>
      <p:sp>
        <p:nvSpPr>
          <p:cNvPr id="104" name="Google Shape;104;g24cb1d26e2c_0_10"/>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Overview of Digital Assessment Tools</a:t>
            </a:r>
            <a:endParaRPr/>
          </a:p>
        </p:txBody>
      </p:sp>
      <p:pic>
        <p:nvPicPr>
          <p:cNvPr id="113" name="Google Shape;113;g24cb1d26e2c_0_10" title="Icon explore"/>
          <p:cNvPicPr preferRelativeResize="0"/>
          <p:nvPr/>
        </p:nvPicPr>
        <p:blipFill rotWithShape="1">
          <a:blip r:embed="rId19">
            <a:alphaModFix/>
          </a:blip>
          <a:srcRect/>
          <a:stretch/>
        </p:blipFill>
        <p:spPr>
          <a:xfrm>
            <a:off x="10897738" y="5578750"/>
            <a:ext cx="1294273" cy="116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Google Shape;120;g24cb1d26e2c_0_59" descr="Someone working on a computer with different tools illustration"/>
          <p:cNvPicPr preferRelativeResize="0"/>
          <p:nvPr/>
        </p:nvPicPr>
        <p:blipFill rotWithShape="1">
          <a:blip r:embed="rId3">
            <a:alphaModFix/>
          </a:blip>
          <a:srcRect/>
          <a:stretch/>
        </p:blipFill>
        <p:spPr>
          <a:xfrm>
            <a:off x="7410450" y="2330724"/>
            <a:ext cx="4191002" cy="2934523"/>
          </a:xfrm>
          <a:prstGeom prst="rect">
            <a:avLst/>
          </a:prstGeom>
          <a:noFill/>
          <a:ln>
            <a:noFill/>
          </a:ln>
        </p:spPr>
      </p:pic>
      <p:sp>
        <p:nvSpPr>
          <p:cNvPr id="119" name="Google Shape;119;g24cb1d26e2c_0_59"/>
          <p:cNvSpPr txBox="1">
            <a:spLocks noGrp="1"/>
          </p:cNvSpPr>
          <p:nvPr>
            <p:ph type="subTitle" idx="1"/>
          </p:nvPr>
        </p:nvSpPr>
        <p:spPr>
          <a:xfrm>
            <a:off x="246425" y="1253425"/>
            <a:ext cx="7164025"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Considerations for Digital Tool Selection</a:t>
            </a:r>
            <a:br>
              <a:rPr lang="en-US" b="1"/>
            </a:br>
            <a:endParaRPr b="1"/>
          </a:p>
          <a:p>
            <a:pPr marL="457200" lvl="0" indent="-419100" algn="l" rtl="0">
              <a:lnSpc>
                <a:spcPct val="100000"/>
              </a:lnSpc>
              <a:spcBef>
                <a:spcPts val="0"/>
              </a:spcBef>
              <a:spcAft>
                <a:spcPts val="0"/>
              </a:spcAft>
              <a:buSzPts val="3000"/>
              <a:buChar char="●"/>
            </a:pPr>
            <a:r>
              <a:rPr lang="en-US"/>
              <a:t>User-friendly and intuitive</a:t>
            </a:r>
            <a:br>
              <a:rPr lang="en-US"/>
            </a:br>
            <a:endParaRPr/>
          </a:p>
          <a:p>
            <a:pPr marL="457200" lvl="0" indent="-419100" algn="l" rtl="0">
              <a:lnSpc>
                <a:spcPct val="100000"/>
              </a:lnSpc>
              <a:spcBef>
                <a:spcPts val="0"/>
              </a:spcBef>
              <a:spcAft>
                <a:spcPts val="0"/>
              </a:spcAft>
              <a:buSzPts val="3000"/>
              <a:buChar char="●"/>
            </a:pPr>
            <a:r>
              <a:rPr lang="en-US"/>
              <a:t>Mobile-friendly and low-bandwidth functionality</a:t>
            </a:r>
            <a:br>
              <a:rPr lang="en-US"/>
            </a:br>
            <a:endParaRPr/>
          </a:p>
          <a:p>
            <a:pPr marL="457200" lvl="0" indent="-419100" algn="l" rtl="0">
              <a:lnSpc>
                <a:spcPct val="100000"/>
              </a:lnSpc>
              <a:spcBef>
                <a:spcPts val="0"/>
              </a:spcBef>
              <a:spcAft>
                <a:spcPts val="0"/>
              </a:spcAft>
              <a:buSzPts val="3000"/>
              <a:buChar char="●"/>
            </a:pPr>
            <a:r>
              <a:rPr lang="en-US"/>
              <a:t>Diversity of student needs</a:t>
            </a:r>
            <a:br>
              <a:rPr lang="en-US"/>
            </a:br>
            <a:endParaRPr/>
          </a:p>
          <a:p>
            <a:pPr marL="457200" lvl="0" indent="-419100" algn="l" rtl="0">
              <a:lnSpc>
                <a:spcPct val="100000"/>
              </a:lnSpc>
              <a:spcBef>
                <a:spcPts val="0"/>
              </a:spcBef>
              <a:spcAft>
                <a:spcPts val="0"/>
              </a:spcAft>
              <a:buSzPts val="3000"/>
              <a:buChar char="●"/>
            </a:pPr>
            <a:r>
              <a:rPr lang="en-US"/>
              <a:t>Assessment types</a:t>
            </a:r>
            <a:endParaRPr/>
          </a:p>
        </p:txBody>
      </p:sp>
      <p:sp>
        <p:nvSpPr>
          <p:cNvPr id="118" name="Google Shape;118;g24cb1d26e2c_0_5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Considerations When Choosing Tools</a:t>
            </a:r>
            <a:endParaRPr/>
          </a:p>
        </p:txBody>
      </p:sp>
      <p:pic>
        <p:nvPicPr>
          <p:cNvPr id="121" name="Google Shape;121;g24cb1d26e2c_0_59"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g24cb1d26e2c_0_69"/>
          <p:cNvSpPr txBox="1">
            <a:spLocks noGrp="1"/>
          </p:cNvSpPr>
          <p:nvPr>
            <p:ph type="subTitle" idx="1"/>
          </p:nvPr>
        </p:nvSpPr>
        <p:spPr>
          <a:xfrm>
            <a:off x="605900" y="1253425"/>
            <a:ext cx="11356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Exploring Digital Assessment Tools and Experiences</a:t>
            </a:r>
            <a:endParaRPr b="1"/>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When was a multiple-choice quiz effective in its use as an assessment, and when did it fall short?</a:t>
            </a:r>
            <a:br>
              <a:rPr lang="en-US"/>
            </a:br>
            <a:endParaRPr/>
          </a:p>
          <a:p>
            <a:pPr indent="-419100">
              <a:buChar char="●"/>
            </a:pPr>
            <a:r>
              <a:rPr lang="en-US"/>
              <a:t>Reflecting on your own experience, when did you provide feedback to students that produced significant results in their work? What did that feedback look like? </a:t>
            </a:r>
          </a:p>
          <a:p>
            <a:pPr marL="914400" lvl="1" indent="-571500" algn="l" rtl="0">
              <a:lnSpc>
                <a:spcPct val="100000"/>
              </a:lnSpc>
              <a:spcBef>
                <a:spcPts val="0"/>
              </a:spcBef>
              <a:spcAft>
                <a:spcPts val="0"/>
              </a:spcAft>
              <a:buClr>
                <a:srgbClr val="145698"/>
              </a:buClr>
              <a:buSzPts val="2700"/>
              <a:buChar char="○"/>
            </a:pPr>
            <a:r>
              <a:rPr lang="en-US">
                <a:solidFill>
                  <a:srgbClr val="145698"/>
                </a:solidFill>
              </a:rPr>
              <a:t>Meaningful feedback provides information that is specific and personalized to the individual learner.</a:t>
            </a:r>
            <a:endParaRPr>
              <a:solidFill>
                <a:srgbClr val="145698"/>
              </a:solidFill>
            </a:endParaRPr>
          </a:p>
        </p:txBody>
      </p:sp>
      <p:sp>
        <p:nvSpPr>
          <p:cNvPr id="126" name="Google Shape;126;g24cb1d26e2c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Discussion</a:t>
            </a:r>
            <a:endParaRPr/>
          </a:p>
        </p:txBody>
      </p:sp>
      <p:pic>
        <p:nvPicPr>
          <p:cNvPr id="128" name="Google Shape;128;g24cb1d26e2c_0_69" title="Icon discuss"/>
          <p:cNvPicPr preferRelativeResize="0"/>
          <p:nvPr/>
        </p:nvPicPr>
        <p:blipFill rotWithShape="1">
          <a:blip r:embed="rId3">
            <a:alphaModFix/>
          </a:blip>
          <a:srcRect/>
          <a:stretch/>
        </p:blipFill>
        <p:spPr>
          <a:xfrm>
            <a:off x="10929600" y="5484325"/>
            <a:ext cx="1262400" cy="126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g249b4c1e200_0_69"/>
          <p:cNvSpPr txBox="1">
            <a:spLocks noGrp="1"/>
          </p:cNvSpPr>
          <p:nvPr>
            <p:ph type="subTitle" idx="1"/>
          </p:nvPr>
        </p:nvSpPr>
        <p:spPr>
          <a:xfrm>
            <a:off x="532175" y="1215325"/>
            <a:ext cx="11356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rPr>
              <a:t>Guiding Questions</a:t>
            </a:r>
            <a:r>
              <a:rPr lang="en-US" b="1"/>
              <a:t> for Digital Tool Selection</a:t>
            </a:r>
          </a:p>
          <a:p>
            <a:pPr marL="0" lvl="0" indent="0" algn="l" rtl="0">
              <a:lnSpc>
                <a:spcPct val="100000"/>
              </a:lnSpc>
              <a:spcBef>
                <a:spcPts val="0"/>
              </a:spcBef>
              <a:spcAft>
                <a:spcPts val="0"/>
              </a:spcAft>
              <a:buSzPts val="1100"/>
              <a:buNone/>
            </a:pPr>
            <a:endParaRPr lang="en-US" b="1"/>
          </a:p>
          <a:p>
            <a:pPr marL="457200" lvl="0" indent="-406400" algn="l" rtl="0">
              <a:lnSpc>
                <a:spcPct val="100000"/>
              </a:lnSpc>
              <a:spcBef>
                <a:spcPts val="0"/>
              </a:spcBef>
              <a:spcAft>
                <a:spcPts val="0"/>
              </a:spcAft>
              <a:buSzPts val="2800"/>
              <a:buAutoNum type="arabicPeriod"/>
            </a:pPr>
            <a:r>
              <a:rPr lang="en-US" sz="2800"/>
              <a:t>Is the tool user-friendly and intuitive for both you and your students?</a:t>
            </a:r>
          </a:p>
          <a:p>
            <a:pPr marL="457200" lvl="0" indent="-406400" algn="l" rtl="0">
              <a:lnSpc>
                <a:spcPct val="100000"/>
              </a:lnSpc>
              <a:spcBef>
                <a:spcPts val="0"/>
              </a:spcBef>
              <a:spcAft>
                <a:spcPts val="0"/>
              </a:spcAft>
              <a:buSzPts val="2800"/>
              <a:buAutoNum type="arabicPeriod"/>
            </a:pPr>
            <a:r>
              <a:rPr lang="en-US" sz="2800"/>
              <a:t>Does the tool offer mobile-friendly options and function well on low bandwidth?</a:t>
            </a:r>
          </a:p>
          <a:p>
            <a:pPr marL="457200" lvl="0" indent="-406400" algn="l" rtl="0">
              <a:lnSpc>
                <a:spcPct val="100000"/>
              </a:lnSpc>
              <a:spcBef>
                <a:spcPts val="0"/>
              </a:spcBef>
              <a:spcAft>
                <a:spcPts val="0"/>
              </a:spcAft>
              <a:buSzPts val="2800"/>
              <a:buAutoNum type="arabicPeriod"/>
            </a:pPr>
            <a:r>
              <a:rPr lang="en-US" sz="2800"/>
              <a:t>Can the tool cater to the diverse needs of your students (i.e., different learning styles, accessibility requirements)?</a:t>
            </a:r>
          </a:p>
          <a:p>
            <a:pPr marL="457200" lvl="0" indent="-406400" algn="l" rtl="0">
              <a:lnSpc>
                <a:spcPct val="100000"/>
              </a:lnSpc>
              <a:spcBef>
                <a:spcPts val="0"/>
              </a:spcBef>
              <a:spcAft>
                <a:spcPts val="0"/>
              </a:spcAft>
              <a:buSzPts val="2800"/>
              <a:buAutoNum type="arabicPeriod"/>
            </a:pPr>
            <a:r>
              <a:rPr lang="en-US" sz="2800"/>
              <a:t>Does the tool allow for different types of assessments (e.g., quizzes, polls, discussion forums, portfolio submissions)?</a:t>
            </a:r>
          </a:p>
          <a:p>
            <a:pPr marL="457200" lvl="0" indent="-406400" algn="l" rtl="0">
              <a:lnSpc>
                <a:spcPct val="100000"/>
              </a:lnSpc>
              <a:spcBef>
                <a:spcPts val="0"/>
              </a:spcBef>
              <a:spcAft>
                <a:spcPts val="0"/>
              </a:spcAft>
              <a:buSzPts val="2800"/>
              <a:buAutoNum type="arabicPeriod"/>
            </a:pPr>
            <a:r>
              <a:rPr lang="en-US" sz="2800"/>
              <a:t>How does the tool support feedback and grading? Is there an automated grading feature?</a:t>
            </a:r>
          </a:p>
        </p:txBody>
      </p:sp>
      <p:sp>
        <p:nvSpPr>
          <p:cNvPr id="148" name="Google Shape;148;g249b4c1e200_0_69"/>
          <p:cNvSpPr txBox="1">
            <a:spLocks noGrp="1"/>
          </p:cNvSpPr>
          <p:nvPr>
            <p:ph type="ctrTitle"/>
          </p:nvPr>
        </p:nvSpPr>
        <p:spPr>
          <a:xfrm>
            <a:off x="2194549" y="109725"/>
            <a:ext cx="85380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Reporting on Digital Assessment Tools</a:t>
            </a:r>
            <a:endParaRPr/>
          </a:p>
        </p:txBody>
      </p:sp>
      <p:pic>
        <p:nvPicPr>
          <p:cNvPr id="150" name="Google Shape;150;g249b4c1e200_0_69" title="Engage in digital scavenger hunt icon"/>
          <p:cNvPicPr preferRelativeResize="0"/>
          <p:nvPr/>
        </p:nvPicPr>
        <p:blipFill rotWithShape="1">
          <a:blip r:embed="rId3">
            <a:alphaModFix/>
          </a:blip>
          <a:srcRect/>
          <a:stretch/>
        </p:blipFill>
        <p:spPr>
          <a:xfrm>
            <a:off x="10929600" y="5556901"/>
            <a:ext cx="1262400" cy="1189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5" name="Google Shape;135;g24cb1d26e2c_0_79" title="Google Forms icon"/>
          <p:cNvPicPr preferRelativeResize="0"/>
          <p:nvPr/>
        </p:nvPicPr>
        <p:blipFill rotWithShape="1">
          <a:blip r:embed="rId3">
            <a:alphaModFix/>
          </a:blip>
          <a:srcRect/>
          <a:stretch/>
        </p:blipFill>
        <p:spPr>
          <a:xfrm>
            <a:off x="6915150" y="2009775"/>
            <a:ext cx="4762500" cy="4248150"/>
          </a:xfrm>
          <a:prstGeom prst="rect">
            <a:avLst/>
          </a:prstGeom>
          <a:noFill/>
          <a:ln>
            <a:noFill/>
          </a:ln>
        </p:spPr>
      </p:pic>
      <p:sp>
        <p:nvSpPr>
          <p:cNvPr id="134" name="Google Shape;134;g24cb1d26e2c_0_79"/>
          <p:cNvSpPr txBox="1">
            <a:spLocks noGrp="1"/>
          </p:cNvSpPr>
          <p:nvPr>
            <p:ph type="subTitle" idx="1"/>
          </p:nvPr>
        </p:nvSpPr>
        <p:spPr>
          <a:xfrm>
            <a:off x="532175" y="1253425"/>
            <a:ext cx="102501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Activity: Explore a digital assessment tool and evaluate its efficacy against various features. </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Example: Google Forms</a:t>
            </a:r>
            <a:endParaRPr b="1"/>
          </a:p>
          <a:p>
            <a:pPr marL="0" lvl="0" indent="0" algn="l" rtl="0">
              <a:lnSpc>
                <a:spcPct val="100000"/>
              </a:lnSpc>
              <a:spcBef>
                <a:spcPts val="0"/>
              </a:spcBef>
              <a:spcAft>
                <a:spcPts val="0"/>
              </a:spcAft>
              <a:buSzPts val="1100"/>
              <a:buNone/>
            </a:pPr>
            <a:endParaRPr sz="2800"/>
          </a:p>
          <a:p>
            <a:pPr marL="457200" lvl="0" indent="-393700" algn="l" rtl="0">
              <a:lnSpc>
                <a:spcPct val="100000"/>
              </a:lnSpc>
              <a:spcBef>
                <a:spcPts val="0"/>
              </a:spcBef>
              <a:spcAft>
                <a:spcPts val="0"/>
              </a:spcAft>
              <a:buSzPts val="2600"/>
              <a:buChar char="●"/>
            </a:pPr>
            <a:r>
              <a:rPr lang="en-US" sz="2600"/>
              <a:t>User-friendly and intuitive</a:t>
            </a:r>
            <a:endParaRPr sz="2600"/>
          </a:p>
          <a:p>
            <a:pPr marL="457200" lvl="0" indent="-393700" algn="l" rtl="0">
              <a:lnSpc>
                <a:spcPct val="100000"/>
              </a:lnSpc>
              <a:spcBef>
                <a:spcPts val="0"/>
              </a:spcBef>
              <a:spcAft>
                <a:spcPts val="0"/>
              </a:spcAft>
              <a:buSzPts val="2600"/>
              <a:buChar char="●"/>
            </a:pPr>
            <a:r>
              <a:rPr lang="en-US" sz="2600"/>
              <a:t>Mobile-friendly</a:t>
            </a:r>
            <a:endParaRPr sz="2600"/>
          </a:p>
          <a:p>
            <a:pPr marL="457200" lvl="0" indent="-393700" algn="l" rtl="0">
              <a:lnSpc>
                <a:spcPct val="100000"/>
              </a:lnSpc>
              <a:spcBef>
                <a:spcPts val="0"/>
              </a:spcBef>
              <a:spcAft>
                <a:spcPts val="0"/>
              </a:spcAft>
              <a:buSzPts val="2600"/>
              <a:buChar char="●"/>
            </a:pPr>
            <a:r>
              <a:rPr lang="en-US" sz="2600"/>
              <a:t>Types of assessments</a:t>
            </a:r>
            <a:endParaRPr sz="2600"/>
          </a:p>
          <a:p>
            <a:pPr marL="457200" lvl="0" indent="-393700" algn="l" rtl="0">
              <a:lnSpc>
                <a:spcPct val="100000"/>
              </a:lnSpc>
              <a:spcBef>
                <a:spcPts val="0"/>
              </a:spcBef>
              <a:spcAft>
                <a:spcPts val="0"/>
              </a:spcAft>
              <a:buSzPts val="2600"/>
              <a:buChar char="●"/>
            </a:pPr>
            <a:r>
              <a:rPr lang="en-US" sz="2600"/>
              <a:t>Feedback and grading</a:t>
            </a:r>
            <a:endParaRPr sz="2600"/>
          </a:p>
          <a:p>
            <a:pPr marL="0" lvl="0" indent="0" algn="l" rtl="0">
              <a:lnSpc>
                <a:spcPct val="100000"/>
              </a:lnSpc>
              <a:spcBef>
                <a:spcPts val="0"/>
              </a:spcBef>
              <a:spcAft>
                <a:spcPts val="0"/>
              </a:spcAft>
              <a:buSzPts val="3000"/>
              <a:buNone/>
            </a:pPr>
            <a:endParaRPr sz="2200" b="1"/>
          </a:p>
        </p:txBody>
      </p:sp>
      <p:sp>
        <p:nvSpPr>
          <p:cNvPr id="133" name="Google Shape;133;g24cb1d26e2c_0_79"/>
          <p:cNvSpPr txBox="1">
            <a:spLocks noGrp="1"/>
          </p:cNvSpPr>
          <p:nvPr>
            <p:ph type="ctrTitle"/>
          </p:nvPr>
        </p:nvSpPr>
        <p:spPr>
          <a:xfrm>
            <a:off x="2194547" y="109725"/>
            <a:ext cx="97896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t>Getting Started with the Scavenger Hunt</a:t>
            </a:r>
            <a:endParaRPr/>
          </a:p>
        </p:txBody>
      </p:sp>
      <p:pic>
        <p:nvPicPr>
          <p:cNvPr id="136" name="Google Shape;136;g24cb1d26e2c_0_79" title="Engage in digital scavenger hunt icon"/>
          <p:cNvPicPr preferRelativeResize="0"/>
          <p:nvPr/>
        </p:nvPicPr>
        <p:blipFill rotWithShape="1">
          <a:blip r:embed="rId4">
            <a:alphaModFix/>
          </a:blip>
          <a:srcRect/>
          <a:stretch/>
        </p:blipFill>
        <p:spPr>
          <a:xfrm>
            <a:off x="10929600" y="5556901"/>
            <a:ext cx="1262400" cy="11898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24cb1d26e2c_0_90"/>
          <p:cNvSpPr txBox="1">
            <a:spLocks noGrp="1"/>
          </p:cNvSpPr>
          <p:nvPr>
            <p:ph type="subTitle" idx="1"/>
          </p:nvPr>
        </p:nvSpPr>
        <p:spPr>
          <a:xfrm>
            <a:off x="507925" y="1116700"/>
            <a:ext cx="10774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Getting Started with the Scavenger Hunt</a:t>
            </a:r>
            <a:endParaRPr b="1"/>
          </a:p>
          <a:p>
            <a:pPr marL="0" lvl="0" indent="0" algn="l" rtl="0">
              <a:lnSpc>
                <a:spcPct val="100000"/>
              </a:lnSpc>
              <a:spcBef>
                <a:spcPts val="0"/>
              </a:spcBef>
              <a:spcAft>
                <a:spcPts val="0"/>
              </a:spcAft>
              <a:buSzPts val="1100"/>
              <a:buNone/>
            </a:pPr>
            <a:endParaRPr sz="2100"/>
          </a:p>
          <a:p>
            <a:pPr marL="457200" lvl="0" indent="-374650" algn="l" rtl="0">
              <a:lnSpc>
                <a:spcPct val="100000"/>
              </a:lnSpc>
              <a:spcBef>
                <a:spcPts val="0"/>
              </a:spcBef>
              <a:spcAft>
                <a:spcPts val="0"/>
              </a:spcAft>
              <a:buSzPts val="2300"/>
              <a:buChar char="●"/>
            </a:pPr>
            <a:r>
              <a:rPr lang="en-US" sz="2300"/>
              <a:t>Breakout into small groups.</a:t>
            </a:r>
            <a:endParaRPr sz="2300"/>
          </a:p>
          <a:p>
            <a:pPr marL="457200" lvl="0" indent="-374650" algn="l" rtl="0">
              <a:lnSpc>
                <a:spcPct val="100000"/>
              </a:lnSpc>
              <a:spcBef>
                <a:spcPts val="0"/>
              </a:spcBef>
              <a:spcAft>
                <a:spcPts val="0"/>
              </a:spcAft>
              <a:buSzPts val="2300"/>
              <a:buChar char="●"/>
            </a:pPr>
            <a:r>
              <a:rPr lang="en-US" sz="2300"/>
              <a:t>Find a digital assessment tool and evaluate it against these questions:</a:t>
            </a:r>
            <a:endParaRPr sz="2300"/>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Is the tool user-friendly and intuitive for both you and your students?</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Does the tool offer mobile-friendly options and function well on low bandwidth?</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Can the tool cater to the diverse needs of your students (i.e., different learning styles, accessibility requirements)?</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Does the tool allow for different types of assessments (e.g., quizzes, polls, discussion forums, portfolio submissions)?</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How does the tool support feedback and grading? Is there an automated grading feature?</a:t>
            </a:r>
            <a:endParaRPr sz="1500">
              <a:solidFill>
                <a:srgbClr val="145698"/>
              </a:solidFill>
            </a:endParaRPr>
          </a:p>
          <a:p>
            <a:pPr marL="457200" lvl="0" indent="-374650" algn="l" rtl="0">
              <a:lnSpc>
                <a:spcPct val="100000"/>
              </a:lnSpc>
              <a:spcBef>
                <a:spcPts val="0"/>
              </a:spcBef>
              <a:spcAft>
                <a:spcPts val="0"/>
              </a:spcAft>
              <a:buSzPts val="2300"/>
              <a:buChar char="●"/>
            </a:pPr>
            <a:r>
              <a:rPr lang="en-US" sz="2300"/>
              <a:t>Discuss your chosen tool and how you'd use it in a hypothetical lesson or unit.</a:t>
            </a:r>
            <a:endParaRPr sz="2300"/>
          </a:p>
          <a:p>
            <a:pPr marL="457200" lvl="0" indent="-374650" algn="l" rtl="0">
              <a:lnSpc>
                <a:spcPct val="100000"/>
              </a:lnSpc>
              <a:spcBef>
                <a:spcPts val="0"/>
              </a:spcBef>
              <a:spcAft>
                <a:spcPts val="0"/>
              </a:spcAft>
              <a:buSzPts val="2300"/>
              <a:buChar char="●"/>
            </a:pPr>
            <a:r>
              <a:rPr lang="en-US" sz="2300"/>
              <a:t>Prepare a brief presentation to share your findings.</a:t>
            </a:r>
            <a:endParaRPr sz="2300"/>
          </a:p>
          <a:p>
            <a:pPr marL="0" lvl="0" indent="0" algn="l" rtl="0">
              <a:lnSpc>
                <a:spcPct val="100000"/>
              </a:lnSpc>
              <a:spcBef>
                <a:spcPts val="0"/>
              </a:spcBef>
              <a:spcAft>
                <a:spcPts val="0"/>
              </a:spcAft>
              <a:buSzPts val="3000"/>
              <a:buNone/>
            </a:pPr>
            <a:endParaRPr sz="2300" b="1"/>
          </a:p>
        </p:txBody>
      </p:sp>
      <p:sp>
        <p:nvSpPr>
          <p:cNvPr id="141" name="Google Shape;141;g24cb1d26e2c_0_9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Activity Directions</a:t>
            </a:r>
            <a:endParaRPr/>
          </a:p>
        </p:txBody>
      </p:sp>
      <p:pic>
        <p:nvPicPr>
          <p:cNvPr id="143" name="Google Shape;143;g24cb1d26e2c_0_90" title="Engage in digital scavenger hunt icon"/>
          <p:cNvPicPr preferRelativeResize="0"/>
          <p:nvPr/>
        </p:nvPicPr>
        <p:blipFill rotWithShape="1">
          <a:blip r:embed="rId3">
            <a:alphaModFix/>
          </a:blip>
          <a:srcRect/>
          <a:stretch/>
        </p:blipFill>
        <p:spPr>
          <a:xfrm>
            <a:off x="10929600" y="5556901"/>
            <a:ext cx="1262400" cy="11898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Google Shape;157;g241256b7583_0_60"/>
          <p:cNvSpPr txBox="1">
            <a:spLocks noGrp="1"/>
          </p:cNvSpPr>
          <p:nvPr>
            <p:ph type="body" idx="4294967295"/>
          </p:nvPr>
        </p:nvSpPr>
        <p:spPr>
          <a:xfrm>
            <a:off x="3847025" y="1280475"/>
            <a:ext cx="77925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2800"/>
              <a:buAutoNum type="arabicPeriod"/>
            </a:pPr>
            <a:r>
              <a:rPr lang="en-US"/>
              <a:t>Chapter 6 of the </a:t>
            </a:r>
            <a:r>
              <a:rPr lang="en-US" b="1"/>
              <a:t>Digital Learning Guidance</a:t>
            </a:r>
            <a:r>
              <a:rPr lang="en-US"/>
              <a:t> provides more details and discussion of key principles</a:t>
            </a:r>
            <a:br>
              <a:rPr lang="en-US"/>
            </a:br>
            <a:endParaRPr/>
          </a:p>
          <a:p>
            <a:pPr marL="285750" lvl="0" indent="-285750" algn="l" rtl="0">
              <a:lnSpc>
                <a:spcPct val="100000"/>
              </a:lnSpc>
              <a:spcBef>
                <a:spcPts val="0"/>
              </a:spcBef>
              <a:spcAft>
                <a:spcPts val="0"/>
              </a:spcAft>
              <a:buSzPts val="2800"/>
              <a:buAutoNum type="arabicPeriod"/>
            </a:pPr>
            <a:r>
              <a:rPr lang="en-US"/>
              <a:t>The </a:t>
            </a:r>
            <a:r>
              <a:rPr lang="en-US" b="1"/>
              <a:t>self-paced course</a:t>
            </a:r>
            <a:r>
              <a:rPr lang="en-US"/>
              <a:t> on the OTAN website includes a multiple-choice quiz and extension activities</a:t>
            </a:r>
            <a:br>
              <a:rPr lang="en-US"/>
            </a:br>
            <a:endParaRPr/>
          </a:p>
          <a:p>
            <a:pPr marL="285750" lvl="0" indent="-285750" algn="l" rtl="0">
              <a:lnSpc>
                <a:spcPct val="100000"/>
              </a:lnSpc>
              <a:spcBef>
                <a:spcPts val="0"/>
              </a:spcBef>
              <a:spcAft>
                <a:spcPts val="0"/>
              </a:spcAft>
              <a:buSzPts val="2800"/>
              <a:buAutoNum type="arabicPeriod"/>
            </a:pPr>
            <a:r>
              <a:rPr lang="en-US"/>
              <a:t>Continue finding opportunities to simplify program materials to improve readability and accessibility.</a:t>
            </a:r>
            <a:endParaRPr/>
          </a:p>
        </p:txBody>
      </p:sp>
      <p:pic>
        <p:nvPicPr>
          <p:cNvPr id="155" name="Google Shape;155;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56" name="Google Shape;156;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pic>
        <p:nvPicPr>
          <p:cNvPr id="158" name="Google Shape;158;g241256b7583_0_60" title="icon explore next steps"/>
          <p:cNvPicPr preferRelativeResize="0"/>
          <p:nvPr/>
        </p:nvPicPr>
        <p:blipFill rotWithShape="1">
          <a:blip r:embed="rId4">
            <a:alphaModFix/>
          </a:blip>
          <a:srcRect/>
          <a:stretch/>
        </p:blipFill>
        <p:spPr>
          <a:xfrm>
            <a:off x="11038408" y="5697225"/>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g252baa91cb8_0_2" descr="A group of students working on computers&#10;&#10;"/>
          <p:cNvPicPr preferRelativeResize="0"/>
          <p:nvPr/>
        </p:nvPicPr>
        <p:blipFill rotWithShape="1">
          <a:blip r:embed="rId3">
            <a:alphaModFix/>
          </a:blip>
          <a:srcRect t="1126" b="9500"/>
          <a:stretch/>
        </p:blipFill>
        <p:spPr>
          <a:xfrm>
            <a:off x="0" y="742950"/>
            <a:ext cx="12192000" cy="5991224"/>
          </a:xfrm>
          <a:prstGeom prst="rect">
            <a:avLst/>
          </a:prstGeom>
          <a:noFill/>
          <a:ln>
            <a:noFill/>
          </a:ln>
        </p:spPr>
      </p:pic>
      <p:sp>
        <p:nvSpPr>
          <p:cNvPr id="43" name="Google Shape;43;g252baa91cb8_0_2">
            <a:extLst>
              <a:ext uri="{C183D7F6-B498-43B3-948B-1728B52AA6E4}">
                <adec:decorative xmlns:adec="http://schemas.microsoft.com/office/drawing/2017/decorative" val="1"/>
              </a:ext>
            </a:extLst>
          </p:cNvPr>
          <p:cNvSpPr/>
          <p:nvPr/>
        </p:nvSpPr>
        <p:spPr>
          <a:xfrm>
            <a:off x="0" y="1342775"/>
            <a:ext cx="6096000" cy="13338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2baa91cb8_0_2"/>
          <p:cNvSpPr txBox="1"/>
          <p:nvPr/>
        </p:nvSpPr>
        <p:spPr>
          <a:xfrm>
            <a:off x="512052" y="1418974"/>
            <a:ext cx="5409300" cy="133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Data-Driven Instruction and Digital Assessments</a:t>
            </a:r>
            <a:endParaRPr sz="3400" b="1" i="0" u="none" strike="noStrike" cap="none">
              <a:solidFill>
                <a:srgbClr val="FFFFFF"/>
              </a:solidFill>
              <a:latin typeface="Arial"/>
              <a:ea typeface="Arial"/>
              <a:cs typeface="Arial"/>
              <a:sym typeface="Arial"/>
            </a:endParaRPr>
          </a:p>
        </p:txBody>
      </p:sp>
      <p:sp>
        <p:nvSpPr>
          <p:cNvPr id="42" name="Google Shape;42;g252baa91cb8_0_2"/>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Chapter 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Google Shape;50;g249b4c1e200_0_2"/>
          <p:cNvSpPr txBox="1">
            <a:spLocks noGrp="1"/>
          </p:cNvSpPr>
          <p:nvPr>
            <p:ph type="body" idx="4294967295"/>
          </p:nvPr>
        </p:nvSpPr>
        <p:spPr>
          <a:xfrm>
            <a:off x="570425" y="1005301"/>
            <a:ext cx="10131300" cy="5478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a:t>Today’s Goals</a:t>
            </a:r>
            <a:endParaRPr sz="3000"/>
          </a:p>
          <a:p>
            <a:pPr marL="0" lvl="0" indent="0" algn="l" rtl="0">
              <a:lnSpc>
                <a:spcPct val="100000"/>
              </a:lnSpc>
              <a:spcBef>
                <a:spcPts val="0"/>
              </a:spcBef>
              <a:spcAft>
                <a:spcPts val="0"/>
              </a:spcAft>
              <a:buSzPts val="2800"/>
              <a:buNone/>
            </a:pPr>
            <a:endParaRPr sz="3000"/>
          </a:p>
          <a:p>
            <a:pPr marL="457200" lvl="0" indent="-419100" algn="l" rtl="0">
              <a:lnSpc>
                <a:spcPct val="100000"/>
              </a:lnSpc>
              <a:spcBef>
                <a:spcPts val="0"/>
              </a:spcBef>
              <a:spcAft>
                <a:spcPts val="0"/>
              </a:spcAft>
              <a:buSzPts val="3000"/>
              <a:buAutoNum type="arabicPeriod"/>
            </a:pPr>
            <a:r>
              <a:rPr lang="en-US" sz="3000" b="1"/>
              <a:t>Identify</a:t>
            </a:r>
            <a:r>
              <a:rPr lang="en-US" sz="3000"/>
              <a:t> and evaluate digital assessment tools based on curriculum demands and the needs of adult learners</a:t>
            </a:r>
            <a:endParaRPr sz="3000"/>
          </a:p>
          <a:p>
            <a:pPr marL="0" lvl="0" indent="0" algn="l" rtl="0">
              <a:lnSpc>
                <a:spcPct val="100000"/>
              </a:lnSpc>
              <a:spcBef>
                <a:spcPts val="0"/>
              </a:spcBef>
              <a:spcAft>
                <a:spcPts val="0"/>
              </a:spcAft>
              <a:buSzPts val="2800"/>
              <a:buNone/>
            </a:pPr>
            <a:endParaRPr sz="3000"/>
          </a:p>
          <a:p>
            <a:pPr marL="552450" lvl="0" indent="-514350" algn="l" rtl="0">
              <a:lnSpc>
                <a:spcPct val="100000"/>
              </a:lnSpc>
              <a:spcBef>
                <a:spcPts val="0"/>
              </a:spcBef>
              <a:spcAft>
                <a:spcPts val="0"/>
              </a:spcAft>
              <a:buSzPts val="3000"/>
              <a:buFont typeface="+mj-lt"/>
              <a:buAutoNum type="arabicPeriod" startAt="2"/>
            </a:pPr>
            <a:r>
              <a:rPr lang="en-US" sz="3000" b="1"/>
              <a:t>Design</a:t>
            </a:r>
            <a:r>
              <a:rPr lang="en-US" sz="3000"/>
              <a:t> a sample digital assessment considering factors like learner accessibility, question types, and feedback mechanisms</a:t>
            </a:r>
            <a:endParaRPr sz="3000"/>
          </a:p>
          <a:p>
            <a:pPr marL="285750" lvl="0" indent="0" algn="l" rtl="0">
              <a:lnSpc>
                <a:spcPct val="100000"/>
              </a:lnSpc>
              <a:spcBef>
                <a:spcPts val="0"/>
              </a:spcBef>
              <a:spcAft>
                <a:spcPts val="0"/>
              </a:spcAft>
              <a:buSzPts val="2800"/>
              <a:buNone/>
            </a:pPr>
            <a:endParaRPr/>
          </a:p>
        </p:txBody>
      </p:sp>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Session Objectives</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14" name="Google Shape;56;g241256b7583_0_13">
            <a:extLst>
              <a:ext uri="{FF2B5EF4-FFF2-40B4-BE49-F238E27FC236}">
                <a16:creationId xmlns:a16="http://schemas.microsoft.com/office/drawing/2014/main" id="{6B796071-736C-C04E-4E35-C385D0B687FB}"/>
              </a:ext>
            </a:extLst>
          </p:cNvPr>
          <p:cNvSpPr txBox="1">
            <a:spLocks/>
          </p:cNvSpPr>
          <p:nvPr/>
        </p:nvSpPr>
        <p:spPr>
          <a:xfrm>
            <a:off x="1651793" y="5425830"/>
            <a:ext cx="4113742" cy="88733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Explore </a:t>
            </a:r>
            <a:r>
              <a:rPr lang="en-US"/>
              <a:t>next steps</a:t>
            </a:r>
          </a:p>
        </p:txBody>
      </p:sp>
      <p:pic>
        <p:nvPicPr>
          <p:cNvPr id="61" name="Google Shape;61;g241256b7583_0_13" title="icon explore next steps"/>
          <p:cNvPicPr preferRelativeResize="0"/>
          <p:nvPr/>
        </p:nvPicPr>
        <p:blipFill rotWithShape="1">
          <a:blip r:embed="rId3">
            <a:alphaModFix/>
          </a:blip>
          <a:srcRect/>
          <a:stretch/>
        </p:blipFill>
        <p:spPr>
          <a:xfrm>
            <a:off x="485833" y="5390325"/>
            <a:ext cx="1150592" cy="1039375"/>
          </a:xfrm>
          <a:prstGeom prst="rect">
            <a:avLst/>
          </a:prstGeom>
          <a:noFill/>
          <a:ln>
            <a:noFill/>
          </a:ln>
        </p:spPr>
      </p:pic>
      <p:sp>
        <p:nvSpPr>
          <p:cNvPr id="12" name="Google Shape;56;g241256b7583_0_13">
            <a:extLst>
              <a:ext uri="{FF2B5EF4-FFF2-40B4-BE49-F238E27FC236}">
                <a16:creationId xmlns:a16="http://schemas.microsoft.com/office/drawing/2014/main" id="{F80B61D0-1940-8583-86C2-303A02D1D3F7}"/>
              </a:ext>
            </a:extLst>
          </p:cNvPr>
          <p:cNvSpPr txBox="1">
            <a:spLocks/>
          </p:cNvSpPr>
          <p:nvPr/>
        </p:nvSpPr>
        <p:spPr>
          <a:xfrm>
            <a:off x="1651793" y="4394889"/>
            <a:ext cx="10131300" cy="79768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Engage </a:t>
            </a:r>
            <a:r>
              <a:rPr lang="en-US"/>
              <a:t>in a digital assessment scavenger hunt</a:t>
            </a:r>
          </a:p>
        </p:txBody>
      </p:sp>
      <p:pic>
        <p:nvPicPr>
          <p:cNvPr id="60" name="Google Shape;60;g241256b7583_0_13" title="Engage in digital scavenger hunt icon"/>
          <p:cNvPicPr preferRelativeResize="0"/>
          <p:nvPr/>
        </p:nvPicPr>
        <p:blipFill rotWithShape="1">
          <a:blip r:embed="rId4">
            <a:alphaModFix/>
          </a:blip>
          <a:srcRect/>
          <a:stretch/>
        </p:blipFill>
        <p:spPr>
          <a:xfrm>
            <a:off x="429925" y="4242251"/>
            <a:ext cx="1262400" cy="1189823"/>
          </a:xfrm>
          <a:prstGeom prst="rect">
            <a:avLst/>
          </a:prstGeom>
          <a:noFill/>
          <a:ln>
            <a:noFill/>
          </a:ln>
        </p:spPr>
      </p:pic>
      <p:sp>
        <p:nvSpPr>
          <p:cNvPr id="8" name="Google Shape;56;g241256b7583_0_13">
            <a:extLst>
              <a:ext uri="{FF2B5EF4-FFF2-40B4-BE49-F238E27FC236}">
                <a16:creationId xmlns:a16="http://schemas.microsoft.com/office/drawing/2014/main" id="{F76A05A0-73D8-0708-0762-FC00EA70CD12}"/>
              </a:ext>
            </a:extLst>
          </p:cNvPr>
          <p:cNvSpPr txBox="1">
            <a:spLocks/>
          </p:cNvSpPr>
          <p:nvPr/>
        </p:nvSpPr>
        <p:spPr>
          <a:xfrm>
            <a:off x="1651793" y="3296713"/>
            <a:ext cx="10131300" cy="89853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Discuss </a:t>
            </a:r>
            <a:r>
              <a:rPr lang="en-US"/>
              <a:t>equity and accessibility in digital assessment</a:t>
            </a:r>
          </a:p>
        </p:txBody>
      </p:sp>
      <p:pic>
        <p:nvPicPr>
          <p:cNvPr id="59" name="Google Shape;59;g241256b7583_0_13" title="Icon discuss"/>
          <p:cNvPicPr preferRelativeResize="0"/>
          <p:nvPr/>
        </p:nvPicPr>
        <p:blipFill rotWithShape="1">
          <a:blip r:embed="rId5">
            <a:alphaModFix/>
          </a:blip>
          <a:srcRect/>
          <a:stretch/>
        </p:blipFill>
        <p:spPr>
          <a:xfrm>
            <a:off x="411450" y="3096850"/>
            <a:ext cx="1262400" cy="1262400"/>
          </a:xfrm>
          <a:prstGeom prst="rect">
            <a:avLst/>
          </a:prstGeom>
          <a:noFill/>
          <a:ln>
            <a:noFill/>
          </a:ln>
        </p:spPr>
      </p:pic>
      <p:sp>
        <p:nvSpPr>
          <p:cNvPr id="6" name="Google Shape;56;g241256b7583_0_13">
            <a:extLst>
              <a:ext uri="{FF2B5EF4-FFF2-40B4-BE49-F238E27FC236}">
                <a16:creationId xmlns:a16="http://schemas.microsoft.com/office/drawing/2014/main" id="{FEE5E26E-F572-95F2-D831-C55D87BBB17F}"/>
              </a:ext>
            </a:extLst>
          </p:cNvPr>
          <p:cNvSpPr txBox="1">
            <a:spLocks/>
          </p:cNvSpPr>
          <p:nvPr/>
        </p:nvSpPr>
        <p:spPr>
          <a:xfrm>
            <a:off x="1651793" y="2276977"/>
            <a:ext cx="10131300" cy="77527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Review </a:t>
            </a:r>
            <a:r>
              <a:rPr lang="en-US"/>
              <a:t>digital assessment tools</a:t>
            </a:r>
          </a:p>
        </p:txBody>
      </p:sp>
      <p:pic>
        <p:nvPicPr>
          <p:cNvPr id="58" name="Google Shape;58;g241256b7583_0_13" title="Icon explore"/>
          <p:cNvPicPr preferRelativeResize="0"/>
          <p:nvPr/>
        </p:nvPicPr>
        <p:blipFill rotWithShape="1">
          <a:blip r:embed="rId6">
            <a:alphaModFix/>
          </a:blip>
          <a:srcRect/>
          <a:stretch/>
        </p:blipFill>
        <p:spPr>
          <a:xfrm>
            <a:off x="398063" y="2028325"/>
            <a:ext cx="1294273" cy="1164850"/>
          </a:xfrm>
          <a:prstGeom prst="rect">
            <a:avLst/>
          </a:prstGeom>
          <a:noFill/>
          <a:ln>
            <a:noFill/>
          </a:ln>
        </p:spPr>
      </p:pic>
      <p:sp>
        <p:nvSpPr>
          <p:cNvPr id="4" name="Google Shape;56;g241256b7583_0_13">
            <a:extLst>
              <a:ext uri="{FF2B5EF4-FFF2-40B4-BE49-F238E27FC236}">
                <a16:creationId xmlns:a16="http://schemas.microsoft.com/office/drawing/2014/main" id="{B590C4F7-ECFF-11C8-F22E-61A1B1239076}"/>
              </a:ext>
            </a:extLst>
          </p:cNvPr>
          <p:cNvSpPr txBox="1">
            <a:spLocks/>
          </p:cNvSpPr>
          <p:nvPr/>
        </p:nvSpPr>
        <p:spPr>
          <a:xfrm>
            <a:off x="1651793" y="1279653"/>
            <a:ext cx="10131300" cy="65200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Reflect on </a:t>
            </a:r>
            <a:r>
              <a:rPr lang="en-US"/>
              <a:t>our experience with digital assessments</a:t>
            </a:r>
          </a:p>
        </p:txBody>
      </p:sp>
      <p:pic>
        <p:nvPicPr>
          <p:cNvPr id="57" name="Google Shape;57;g241256b7583_0_13" title="Icon reflect"/>
          <p:cNvPicPr preferRelativeResize="0"/>
          <p:nvPr/>
        </p:nvPicPr>
        <p:blipFill rotWithShape="1">
          <a:blip r:embed="rId7">
            <a:alphaModFix/>
          </a:blip>
          <a:srcRect/>
          <a:stretch/>
        </p:blipFill>
        <p:spPr>
          <a:xfrm>
            <a:off x="413988" y="1139374"/>
            <a:ext cx="1262400" cy="1039374"/>
          </a:xfrm>
          <a:prstGeom prst="rect">
            <a:avLst/>
          </a:prstGeom>
          <a:noFill/>
          <a:ln>
            <a:noFill/>
          </a:ln>
        </p:spPr>
      </p:pic>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8" name="Google Shape;68;g241256b7583_0_34" descr="A group of students and a teacher working on computers&#10;"/>
          <p:cNvPicPr preferRelativeResize="0"/>
          <p:nvPr/>
        </p:nvPicPr>
        <p:blipFill rotWithShape="1">
          <a:blip r:embed="rId3">
            <a:alphaModFix/>
          </a:blip>
          <a:srcRect l="13786" r="18398"/>
          <a:stretch/>
        </p:blipFill>
        <p:spPr>
          <a:xfrm>
            <a:off x="8785850" y="1994125"/>
            <a:ext cx="3127050" cy="3073175"/>
          </a:xfrm>
          <a:prstGeom prst="rect">
            <a:avLst/>
          </a:prstGeom>
          <a:noFill/>
          <a:ln>
            <a:noFill/>
          </a:ln>
        </p:spPr>
      </p:pic>
      <p:sp>
        <p:nvSpPr>
          <p:cNvPr id="67" name="Google Shape;67;g241256b7583_0_34"/>
          <p:cNvSpPr txBox="1">
            <a:spLocks noGrp="1"/>
          </p:cNvSpPr>
          <p:nvPr>
            <p:ph type="body" idx="4294967295"/>
          </p:nvPr>
        </p:nvSpPr>
        <p:spPr>
          <a:xfrm>
            <a:off x="570425" y="1371600"/>
            <a:ext cx="8002200" cy="4881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000"/>
              <a:buFont typeface="Arial"/>
              <a:buNone/>
            </a:pPr>
            <a:r>
              <a:rPr lang="en-US" sz="3000" b="1"/>
              <a:t>Think-Pair-Share</a:t>
            </a:r>
            <a:endParaRPr lang="en-US"/>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r>
              <a:rPr lang="en-US"/>
              <a:t>If you could create a </a:t>
            </a:r>
            <a:r>
              <a:rPr lang="en-US" b="1"/>
              <a:t>dream digital assessment tool </a:t>
            </a:r>
            <a:r>
              <a:rPr lang="en-US"/>
              <a:t>with all the features you find most beneficial for your teaching style and your students' needs, what three key features would it have and why?</a:t>
            </a:r>
          </a:p>
          <a:p>
            <a:pPr marL="0" lvl="0" indent="0" algn="l" rtl="0">
              <a:lnSpc>
                <a:spcPct val="100000"/>
              </a:lnSpc>
              <a:spcBef>
                <a:spcPts val="0"/>
              </a:spcBef>
              <a:spcAft>
                <a:spcPts val="0"/>
              </a:spcAft>
              <a:buSzPts val="2800"/>
              <a:buNone/>
            </a:pPr>
            <a:endParaRPr lang="en-US"/>
          </a:p>
          <a:p>
            <a:pPr marL="457200" lvl="0" indent="-406400" algn="l" rtl="0">
              <a:lnSpc>
                <a:spcPct val="100000"/>
              </a:lnSpc>
              <a:spcBef>
                <a:spcPts val="0"/>
              </a:spcBef>
              <a:spcAft>
                <a:spcPts val="0"/>
              </a:spcAft>
              <a:buSzPts val="2800"/>
              <a:buChar char="●"/>
            </a:pPr>
            <a:r>
              <a:rPr lang="en-US"/>
              <a:t>E.g., multiple question formats, mobile-friendly</a:t>
            </a:r>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endParaRPr lang="en-US"/>
          </a:p>
          <a:p>
            <a:pPr marL="0" indent="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Post your response to this Padlet</a:t>
            </a:r>
            <a:endParaRPr lang="en-US"/>
          </a:p>
        </p:txBody>
      </p:sp>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pic>
        <p:nvPicPr>
          <p:cNvPr id="69" name="Google Shape;69;g241256b7583_0_34" title="Icon reflect"/>
          <p:cNvPicPr preferRelativeResize="0"/>
          <p:nvPr/>
        </p:nvPicPr>
        <p:blipFill rotWithShape="1">
          <a:blip r:embed="rId4">
            <a:alphaModFix/>
          </a:blip>
          <a:srcRect/>
          <a:stretch/>
        </p:blipFill>
        <p:spPr>
          <a:xfrm>
            <a:off x="10926588" y="5694624"/>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g24cb1d26e2c_0_48"/>
          <p:cNvSpPr txBox="1">
            <a:spLocks noGrp="1"/>
          </p:cNvSpPr>
          <p:nvPr>
            <p:ph type="subTitle" idx="1"/>
          </p:nvPr>
        </p:nvSpPr>
        <p:spPr>
          <a:xfrm>
            <a:off x="532175" y="1272475"/>
            <a:ext cx="11566500" cy="511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Formative assessments</a:t>
            </a:r>
            <a:endParaRPr b="1"/>
          </a:p>
          <a:p>
            <a:pPr marL="0" lvl="0" indent="0" algn="l" rtl="0">
              <a:lnSpc>
                <a:spcPct val="100000"/>
              </a:lnSpc>
              <a:spcBef>
                <a:spcPts val="0"/>
              </a:spcBef>
              <a:spcAft>
                <a:spcPts val="0"/>
              </a:spcAft>
              <a:buSzPts val="3000"/>
              <a:buNone/>
            </a:pPr>
            <a:endParaRPr sz="2800" b="1"/>
          </a:p>
          <a:p>
            <a:pPr marL="457200" lvl="0" indent="-406400" algn="l" rtl="0">
              <a:lnSpc>
                <a:spcPct val="100000"/>
              </a:lnSpc>
              <a:spcBef>
                <a:spcPts val="0"/>
              </a:spcBef>
              <a:spcAft>
                <a:spcPts val="0"/>
              </a:spcAft>
              <a:buSzPts val="2800"/>
              <a:buChar char="●"/>
            </a:pPr>
            <a:r>
              <a:rPr lang="en-US" sz="2800"/>
              <a:t>Ongoing assessments designed to provide immediate feedback to help students improve learning to teachers for improving instruction</a:t>
            </a:r>
            <a:endParaRPr sz="2800"/>
          </a:p>
          <a:p>
            <a:pPr marL="914400" lvl="1" indent="-406400" algn="l" rtl="0">
              <a:lnSpc>
                <a:spcPct val="100000"/>
              </a:lnSpc>
              <a:spcBef>
                <a:spcPts val="0"/>
              </a:spcBef>
              <a:spcAft>
                <a:spcPts val="0"/>
              </a:spcAft>
              <a:buClr>
                <a:srgbClr val="145698"/>
              </a:buClr>
              <a:buSzPts val="2800"/>
              <a:buChar char="○"/>
            </a:pPr>
            <a:r>
              <a:rPr lang="en-US" sz="2800">
                <a:solidFill>
                  <a:srgbClr val="145698"/>
                </a:solidFill>
              </a:rPr>
              <a:t>Examples: CASAS pre-test, exit tickets, think-pair-share</a:t>
            </a:r>
            <a:endParaRPr sz="2800">
              <a:solidFill>
                <a:srgbClr val="145698"/>
              </a:solidFill>
            </a:endParaRPr>
          </a:p>
          <a:p>
            <a:pPr marL="0" lvl="0" indent="0" algn="l" rtl="0">
              <a:lnSpc>
                <a:spcPct val="100000"/>
              </a:lnSpc>
              <a:spcBef>
                <a:spcPts val="0"/>
              </a:spcBef>
              <a:spcAft>
                <a:spcPts val="0"/>
              </a:spcAft>
              <a:buSzPts val="3000"/>
              <a:buNone/>
            </a:pPr>
            <a:endParaRPr sz="2800"/>
          </a:p>
          <a:p>
            <a:pPr marL="0" lvl="0" indent="0" algn="l" rtl="0">
              <a:lnSpc>
                <a:spcPct val="100000"/>
              </a:lnSpc>
              <a:spcBef>
                <a:spcPts val="0"/>
              </a:spcBef>
              <a:spcAft>
                <a:spcPts val="0"/>
              </a:spcAft>
              <a:buSzPts val="3000"/>
              <a:buNone/>
            </a:pPr>
            <a:r>
              <a:rPr lang="en-US" b="1"/>
              <a:t>Summative assessments</a:t>
            </a:r>
            <a:endParaRPr b="1"/>
          </a:p>
          <a:p>
            <a:pPr marL="0" lvl="0" indent="0" algn="l" rtl="0">
              <a:lnSpc>
                <a:spcPct val="100000"/>
              </a:lnSpc>
              <a:spcBef>
                <a:spcPts val="0"/>
              </a:spcBef>
              <a:spcAft>
                <a:spcPts val="0"/>
              </a:spcAft>
              <a:buSzPts val="3000"/>
              <a:buNone/>
            </a:pPr>
            <a:endParaRPr sz="2800" b="1"/>
          </a:p>
          <a:p>
            <a:pPr marL="457200" lvl="0" indent="-406400" algn="l" rtl="0">
              <a:lnSpc>
                <a:spcPct val="100000"/>
              </a:lnSpc>
              <a:spcBef>
                <a:spcPts val="0"/>
              </a:spcBef>
              <a:spcAft>
                <a:spcPts val="0"/>
              </a:spcAft>
              <a:buSzPts val="2800"/>
              <a:buChar char="●"/>
            </a:pPr>
            <a:r>
              <a:rPr lang="en-US" sz="2800"/>
              <a:t>End-of-course or program assessments designed to evaluate learning at the end of an instructional period</a:t>
            </a:r>
            <a:endParaRPr sz="2800"/>
          </a:p>
          <a:p>
            <a:pPr marL="914400" lvl="1" indent="-406400" algn="l" rtl="0">
              <a:lnSpc>
                <a:spcPct val="100000"/>
              </a:lnSpc>
              <a:spcBef>
                <a:spcPts val="0"/>
              </a:spcBef>
              <a:spcAft>
                <a:spcPts val="0"/>
              </a:spcAft>
              <a:buClr>
                <a:srgbClr val="145698"/>
              </a:buClr>
              <a:buSzPts val="2800"/>
              <a:buChar char="○"/>
            </a:pPr>
            <a:r>
              <a:rPr lang="en-US" sz="2800">
                <a:solidFill>
                  <a:srgbClr val="145698"/>
                </a:solidFill>
              </a:rPr>
              <a:t>Example: CASAS post-test, final project, GED</a:t>
            </a:r>
            <a:endParaRPr sz="2800">
              <a:solidFill>
                <a:srgbClr val="145698"/>
              </a:solidFill>
            </a:endParaRPr>
          </a:p>
          <a:p>
            <a:pPr marL="0" lvl="0" indent="0" algn="l" rtl="0">
              <a:lnSpc>
                <a:spcPct val="100000"/>
              </a:lnSpc>
              <a:spcBef>
                <a:spcPts val="0"/>
              </a:spcBef>
              <a:spcAft>
                <a:spcPts val="0"/>
              </a:spcAft>
              <a:buSzPts val="3000"/>
              <a:buNone/>
            </a:pPr>
            <a:endParaRPr sz="2800"/>
          </a:p>
        </p:txBody>
      </p:sp>
      <p:sp>
        <p:nvSpPr>
          <p:cNvPr id="74" name="Google Shape;74;g24cb1d26e2c_0_48"/>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Formative Versus Summative</a:t>
            </a:r>
            <a:endParaRPr/>
          </a:p>
        </p:txBody>
      </p:sp>
      <p:pic>
        <p:nvPicPr>
          <p:cNvPr id="76" name="Google Shape;76;g24cb1d26e2c_0_48" title="Icon explore"/>
          <p:cNvPicPr preferRelativeResize="0"/>
          <p:nvPr/>
        </p:nvPicPr>
        <p:blipFill rotWithShape="1">
          <a:blip r:embed="rId3">
            <a:alphaModFix/>
          </a:blip>
          <a:srcRect/>
          <a:stretch/>
        </p:blipFill>
        <p:spPr>
          <a:xfrm>
            <a:off x="10897738" y="557875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g24cb1d26e2c_0_25"/>
          <p:cNvSpPr txBox="1">
            <a:spLocks noGrp="1"/>
          </p:cNvSpPr>
          <p:nvPr>
            <p:ph type="body" idx="1"/>
          </p:nvPr>
        </p:nvSpPr>
        <p:spPr>
          <a:xfrm>
            <a:off x="685800" y="981700"/>
            <a:ext cx="10553700" cy="52956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73468"/>
              <a:buNone/>
            </a:pPr>
            <a:r>
              <a:rPr lang="en-US" sz="3500" b="1"/>
              <a:t>The Pros and Cons</a:t>
            </a:r>
            <a:endParaRPr sz="3500" b="1"/>
          </a:p>
          <a:p>
            <a:pPr marL="0" lvl="0" indent="0" algn="l" rtl="0">
              <a:lnSpc>
                <a:spcPct val="100000"/>
              </a:lnSpc>
              <a:spcBef>
                <a:spcPts val="0"/>
              </a:spcBef>
              <a:spcAft>
                <a:spcPts val="0"/>
              </a:spcAft>
              <a:buSzPct val="91836"/>
              <a:buNone/>
            </a:pPr>
            <a:endParaRPr/>
          </a:p>
          <a:p>
            <a:pPr marL="0" lvl="0" indent="0" algn="l" rtl="0">
              <a:lnSpc>
                <a:spcPct val="100000"/>
              </a:lnSpc>
              <a:spcBef>
                <a:spcPts val="0"/>
              </a:spcBef>
              <a:spcAft>
                <a:spcPts val="0"/>
              </a:spcAft>
              <a:buSzPct val="91836"/>
              <a:buNone/>
            </a:pPr>
            <a:r>
              <a:rPr lang="en-US"/>
              <a:t>Designed to measure understanding against a standard set of knowledge. Test takers are given the same questions under the same conditions.</a:t>
            </a:r>
            <a:endParaRPr/>
          </a:p>
          <a:p>
            <a:pPr marL="0" lvl="0" indent="0" algn="l" rtl="0">
              <a:lnSpc>
                <a:spcPct val="100000"/>
              </a:lnSpc>
              <a:spcBef>
                <a:spcPts val="0"/>
              </a:spcBef>
              <a:spcAft>
                <a:spcPts val="0"/>
              </a:spcAft>
              <a:buSzPct val="91836"/>
              <a:buNone/>
            </a:pPr>
            <a:endParaRPr/>
          </a:p>
          <a:p>
            <a:pPr marL="0" lvl="0" indent="0" algn="l" rtl="0">
              <a:lnSpc>
                <a:spcPct val="100000"/>
              </a:lnSpc>
              <a:spcBef>
                <a:spcPts val="0"/>
              </a:spcBef>
              <a:spcAft>
                <a:spcPts val="0"/>
              </a:spcAft>
              <a:buSzPct val="91836"/>
              <a:buNone/>
            </a:pPr>
            <a:r>
              <a:rPr lang="en-US" b="1"/>
              <a:t>Pros</a:t>
            </a:r>
            <a:endParaRPr b="1"/>
          </a:p>
          <a:p>
            <a:pPr marL="457200" lvl="0" indent="-325754" algn="l" rtl="0">
              <a:lnSpc>
                <a:spcPct val="100000"/>
              </a:lnSpc>
              <a:spcBef>
                <a:spcPts val="0"/>
              </a:spcBef>
              <a:spcAft>
                <a:spcPts val="0"/>
              </a:spcAft>
              <a:buSzPct val="64285"/>
              <a:buChar char="●"/>
            </a:pPr>
            <a:r>
              <a:rPr lang="en-US"/>
              <a:t>Efficient</a:t>
            </a:r>
            <a:endParaRPr/>
          </a:p>
          <a:p>
            <a:pPr marL="457200" lvl="0" indent="-325754" algn="l" rtl="0">
              <a:lnSpc>
                <a:spcPct val="100000"/>
              </a:lnSpc>
              <a:spcBef>
                <a:spcPts val="0"/>
              </a:spcBef>
              <a:spcAft>
                <a:spcPts val="0"/>
              </a:spcAft>
              <a:buSzPct val="64285"/>
              <a:buChar char="●"/>
            </a:pPr>
            <a:r>
              <a:rPr lang="en-US"/>
              <a:t>Measure progress at individual and group level</a:t>
            </a:r>
            <a:endParaRPr/>
          </a:p>
          <a:p>
            <a:pPr marL="457200" lvl="0" indent="-325754" algn="l" rtl="0">
              <a:lnSpc>
                <a:spcPct val="100000"/>
              </a:lnSpc>
              <a:spcBef>
                <a:spcPts val="0"/>
              </a:spcBef>
              <a:spcAft>
                <a:spcPts val="0"/>
              </a:spcAft>
              <a:buSzPct val="64285"/>
              <a:buChar char="●"/>
            </a:pPr>
            <a:r>
              <a:rPr lang="en-US"/>
              <a:t>Provide a common metric and language</a:t>
            </a:r>
            <a:endParaRPr/>
          </a:p>
          <a:p>
            <a:pPr marL="457200" lvl="0" indent="-325754" algn="l" rtl="0">
              <a:lnSpc>
                <a:spcPct val="100000"/>
              </a:lnSpc>
              <a:spcBef>
                <a:spcPts val="0"/>
              </a:spcBef>
              <a:spcAft>
                <a:spcPts val="0"/>
              </a:spcAft>
              <a:buSzPct val="64285"/>
              <a:buChar char="●"/>
            </a:pPr>
            <a:r>
              <a:rPr lang="en-US"/>
              <a:t>Validated by psychometricians</a:t>
            </a:r>
            <a:endParaRPr/>
          </a:p>
          <a:p>
            <a:pPr marL="0" lvl="0" indent="0" algn="l" rtl="0">
              <a:lnSpc>
                <a:spcPct val="100000"/>
              </a:lnSpc>
              <a:spcBef>
                <a:spcPts val="0"/>
              </a:spcBef>
              <a:spcAft>
                <a:spcPts val="0"/>
              </a:spcAft>
              <a:buSzPct val="91836"/>
              <a:buNone/>
            </a:pPr>
            <a:endParaRPr/>
          </a:p>
          <a:p>
            <a:pPr marL="0" lvl="0" indent="0" algn="l" rtl="0">
              <a:lnSpc>
                <a:spcPct val="100000"/>
              </a:lnSpc>
              <a:spcBef>
                <a:spcPts val="0"/>
              </a:spcBef>
              <a:spcAft>
                <a:spcPts val="0"/>
              </a:spcAft>
              <a:buSzPct val="91836"/>
              <a:buNone/>
            </a:pPr>
            <a:r>
              <a:rPr lang="en-US" b="1"/>
              <a:t>Cons</a:t>
            </a:r>
            <a:endParaRPr/>
          </a:p>
          <a:p>
            <a:pPr marL="457200" lvl="0" indent="-325754" algn="l" rtl="0">
              <a:lnSpc>
                <a:spcPct val="100000"/>
              </a:lnSpc>
              <a:spcBef>
                <a:spcPts val="0"/>
              </a:spcBef>
              <a:spcAft>
                <a:spcPts val="0"/>
              </a:spcAft>
              <a:buSzPct val="64285"/>
              <a:buChar char="●"/>
            </a:pPr>
            <a:r>
              <a:rPr lang="en-US"/>
              <a:t>Lack flexibility</a:t>
            </a:r>
            <a:endParaRPr/>
          </a:p>
          <a:p>
            <a:pPr marL="457200" lvl="0" indent="-325754" algn="l" rtl="0">
              <a:lnSpc>
                <a:spcPct val="100000"/>
              </a:lnSpc>
              <a:spcBef>
                <a:spcPts val="0"/>
              </a:spcBef>
              <a:spcAft>
                <a:spcPts val="0"/>
              </a:spcAft>
              <a:buSzPct val="64285"/>
              <a:buChar char="●"/>
            </a:pPr>
            <a:r>
              <a:rPr lang="en-US"/>
              <a:t>Can sometimes miss individual learner’s growth or unique strengths</a:t>
            </a:r>
            <a:endParaRPr/>
          </a:p>
          <a:p>
            <a:pPr marL="457200" lvl="0" indent="-325754" algn="l" rtl="0">
              <a:lnSpc>
                <a:spcPct val="100000"/>
              </a:lnSpc>
              <a:spcBef>
                <a:spcPts val="0"/>
              </a:spcBef>
              <a:spcAft>
                <a:spcPts val="0"/>
              </a:spcAft>
              <a:buSzPct val="64285"/>
              <a:buChar char="●"/>
            </a:pPr>
            <a:r>
              <a:rPr lang="en-US"/>
              <a:t>Can cause anxiety due to high stakes</a:t>
            </a:r>
            <a:endParaRPr/>
          </a:p>
          <a:p>
            <a:pPr marL="457200" lvl="0" indent="-325754" algn="l" rtl="0">
              <a:lnSpc>
                <a:spcPct val="100000"/>
              </a:lnSpc>
              <a:spcBef>
                <a:spcPts val="0"/>
              </a:spcBef>
              <a:spcAft>
                <a:spcPts val="0"/>
              </a:spcAft>
              <a:buSzPct val="64285"/>
              <a:buChar char="●"/>
            </a:pPr>
            <a:r>
              <a:rPr lang="en-US"/>
              <a:t>Can be influenced by test-taking abilities</a:t>
            </a:r>
            <a:endParaRPr/>
          </a:p>
        </p:txBody>
      </p:sp>
      <p:sp>
        <p:nvSpPr>
          <p:cNvPr id="81" name="Google Shape;81;g24cb1d26e2c_0_25"/>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Standardized Assessments</a:t>
            </a:r>
            <a:endParaRPr/>
          </a:p>
        </p:txBody>
      </p:sp>
      <p:pic>
        <p:nvPicPr>
          <p:cNvPr id="83" name="Google Shape;83;g24cb1d26e2c_0_25" title="Icon explore"/>
          <p:cNvPicPr preferRelativeResize="0"/>
          <p:nvPr/>
        </p:nvPicPr>
        <p:blipFill rotWithShape="1">
          <a:blip r:embed="rId3">
            <a:alphaModFix/>
          </a:blip>
          <a:srcRect/>
          <a:stretch/>
        </p:blipFill>
        <p:spPr>
          <a:xfrm>
            <a:off x="10897738" y="557875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0" name="Google Shape;90;g24cb1d26e2c_0_31" title="pros and cons illustration"/>
          <p:cNvPicPr preferRelativeResize="0"/>
          <p:nvPr/>
        </p:nvPicPr>
        <p:blipFill rotWithShape="1">
          <a:blip r:embed="rId3">
            <a:alphaModFix/>
          </a:blip>
          <a:srcRect/>
          <a:stretch/>
        </p:blipFill>
        <p:spPr>
          <a:xfrm>
            <a:off x="7067550" y="2857375"/>
            <a:ext cx="4686300" cy="3477250"/>
          </a:xfrm>
          <a:prstGeom prst="rect">
            <a:avLst/>
          </a:prstGeom>
          <a:noFill/>
          <a:ln>
            <a:noFill/>
          </a:ln>
        </p:spPr>
      </p:pic>
      <p:sp>
        <p:nvSpPr>
          <p:cNvPr id="89" name="Google Shape;89;g24cb1d26e2c_0_31"/>
          <p:cNvSpPr txBox="1">
            <a:spLocks noGrp="1"/>
          </p:cNvSpPr>
          <p:nvPr>
            <p:ph type="body" idx="1"/>
          </p:nvPr>
        </p:nvSpPr>
        <p:spPr>
          <a:xfrm>
            <a:off x="685800" y="1238250"/>
            <a:ext cx="10131300" cy="49341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Clr>
                <a:schemeClr val="dk1"/>
              </a:buClr>
              <a:buSzPts val="2571"/>
              <a:buFont typeface="Arial"/>
              <a:buNone/>
            </a:pPr>
            <a:r>
              <a:rPr lang="en-US" sz="3000" b="1"/>
              <a:t>The Pros and Cons</a:t>
            </a:r>
            <a:endParaRPr sz="3000"/>
          </a:p>
          <a:p>
            <a:pPr marL="0" lvl="0" indent="0" algn="l" rtl="0">
              <a:lnSpc>
                <a:spcPct val="100000"/>
              </a:lnSpc>
              <a:spcBef>
                <a:spcPts val="0"/>
              </a:spcBef>
              <a:spcAft>
                <a:spcPts val="0"/>
              </a:spcAft>
              <a:buSzPts val="1946"/>
              <a:buNone/>
            </a:pPr>
            <a:endParaRPr/>
          </a:p>
          <a:p>
            <a:pPr marL="0" lvl="0" indent="0" algn="l" rtl="0">
              <a:lnSpc>
                <a:spcPct val="100000"/>
              </a:lnSpc>
              <a:spcBef>
                <a:spcPts val="0"/>
              </a:spcBef>
              <a:spcAft>
                <a:spcPts val="0"/>
              </a:spcAft>
              <a:buSzPts val="1946"/>
              <a:buNone/>
            </a:pPr>
            <a:r>
              <a:rPr lang="en-US"/>
              <a:t>Evaluations that require learners to demonstrate specific skills and competencies through performing a task or completing an activity related to the learning objectives.</a:t>
            </a:r>
            <a:endParaRPr/>
          </a:p>
          <a:p>
            <a:pPr marL="0" lvl="0" indent="0" algn="l" rtl="0">
              <a:lnSpc>
                <a:spcPct val="100000"/>
              </a:lnSpc>
              <a:spcBef>
                <a:spcPts val="0"/>
              </a:spcBef>
              <a:spcAft>
                <a:spcPts val="0"/>
              </a:spcAft>
              <a:buSzPts val="1946"/>
              <a:buNone/>
            </a:pPr>
            <a:endParaRPr/>
          </a:p>
          <a:p>
            <a:pPr marL="0" lvl="0" indent="0" algn="l" rtl="0">
              <a:lnSpc>
                <a:spcPct val="100000"/>
              </a:lnSpc>
              <a:spcBef>
                <a:spcPts val="0"/>
              </a:spcBef>
              <a:spcAft>
                <a:spcPts val="0"/>
              </a:spcAft>
              <a:buSzPts val="1946"/>
              <a:buNone/>
            </a:pPr>
            <a:r>
              <a:rPr lang="en-US" b="1"/>
              <a:t>Pros</a:t>
            </a:r>
            <a:endParaRPr/>
          </a:p>
          <a:p>
            <a:pPr marL="457200" lvl="0" indent="-342898" algn="l" rtl="0">
              <a:lnSpc>
                <a:spcPct val="100000"/>
              </a:lnSpc>
              <a:spcBef>
                <a:spcPts val="0"/>
              </a:spcBef>
              <a:spcAft>
                <a:spcPts val="0"/>
              </a:spcAft>
              <a:buSzPts val="1800"/>
              <a:buChar char="●"/>
            </a:pPr>
            <a:r>
              <a:rPr lang="en-US"/>
              <a:t>Authentic evaluation</a:t>
            </a:r>
            <a:endParaRPr/>
          </a:p>
          <a:p>
            <a:pPr marL="457200" lvl="0" indent="-342898" algn="l" rtl="0">
              <a:lnSpc>
                <a:spcPct val="100000"/>
              </a:lnSpc>
              <a:spcBef>
                <a:spcPts val="0"/>
              </a:spcBef>
              <a:spcAft>
                <a:spcPts val="0"/>
              </a:spcAft>
              <a:buSzPts val="1800"/>
              <a:buChar char="●"/>
            </a:pPr>
            <a:r>
              <a:rPr lang="en-US"/>
              <a:t>Demonstrates mastery</a:t>
            </a:r>
            <a:endParaRPr/>
          </a:p>
          <a:p>
            <a:pPr marL="0" lvl="0" indent="0" algn="l" rtl="0">
              <a:lnSpc>
                <a:spcPct val="100000"/>
              </a:lnSpc>
              <a:spcBef>
                <a:spcPts val="0"/>
              </a:spcBef>
              <a:spcAft>
                <a:spcPts val="0"/>
              </a:spcAft>
              <a:buSzPts val="1946"/>
              <a:buNone/>
            </a:pPr>
            <a:endParaRPr/>
          </a:p>
          <a:p>
            <a:pPr marL="0" lvl="0" indent="0" algn="l" rtl="0">
              <a:lnSpc>
                <a:spcPct val="100000"/>
              </a:lnSpc>
              <a:spcBef>
                <a:spcPts val="0"/>
              </a:spcBef>
              <a:spcAft>
                <a:spcPts val="0"/>
              </a:spcAft>
              <a:buSzPts val="1946"/>
              <a:buNone/>
            </a:pPr>
            <a:r>
              <a:rPr lang="en-US" b="1"/>
              <a:t>Cons</a:t>
            </a:r>
            <a:endParaRPr/>
          </a:p>
          <a:p>
            <a:pPr marL="457200" lvl="0" indent="-342898" algn="l" rtl="0">
              <a:lnSpc>
                <a:spcPct val="100000"/>
              </a:lnSpc>
              <a:spcBef>
                <a:spcPts val="0"/>
              </a:spcBef>
              <a:spcAft>
                <a:spcPts val="0"/>
              </a:spcAft>
              <a:buSzPts val="1800"/>
              <a:buChar char="●"/>
            </a:pPr>
            <a:r>
              <a:rPr lang="en-US"/>
              <a:t>Time-consuming</a:t>
            </a:r>
            <a:endParaRPr/>
          </a:p>
          <a:p>
            <a:pPr marL="457200" lvl="0" indent="-342898" algn="l" rtl="0">
              <a:lnSpc>
                <a:spcPct val="100000"/>
              </a:lnSpc>
              <a:spcBef>
                <a:spcPts val="0"/>
              </a:spcBef>
              <a:spcAft>
                <a:spcPts val="0"/>
              </a:spcAft>
              <a:buSzPts val="1800"/>
              <a:buChar char="●"/>
            </a:pPr>
            <a:r>
              <a:rPr lang="en-US"/>
              <a:t>Subjectivity of evaluator</a:t>
            </a:r>
            <a:endParaRPr/>
          </a:p>
        </p:txBody>
      </p:sp>
      <p:sp>
        <p:nvSpPr>
          <p:cNvPr id="88" name="Google Shape;88;g24cb1d26e2c_0_31"/>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Performance-based Assessments</a:t>
            </a:r>
            <a:endParaRPr/>
          </a:p>
        </p:txBody>
      </p:sp>
      <p:pic>
        <p:nvPicPr>
          <p:cNvPr id="91" name="Google Shape;91;g24cb1d26e2c_0_31"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8" name="Google Shape;98;g24cb1d26e2c_0_42" descr="various assessment tools illustration"/>
          <p:cNvPicPr preferRelativeResize="0"/>
          <p:nvPr/>
        </p:nvPicPr>
        <p:blipFill rotWithShape="1">
          <a:blip r:embed="rId3">
            <a:alphaModFix/>
          </a:blip>
          <a:srcRect/>
          <a:stretch/>
        </p:blipFill>
        <p:spPr>
          <a:xfrm>
            <a:off x="4705325" y="1017375"/>
            <a:ext cx="6937574" cy="5307249"/>
          </a:xfrm>
          <a:prstGeom prst="rect">
            <a:avLst/>
          </a:prstGeom>
          <a:noFill/>
          <a:ln>
            <a:noFill/>
          </a:ln>
        </p:spPr>
      </p:pic>
      <p:sp>
        <p:nvSpPr>
          <p:cNvPr id="97" name="Google Shape;97;g24cb1d26e2c_0_42"/>
          <p:cNvSpPr txBox="1">
            <a:spLocks noGrp="1"/>
          </p:cNvSpPr>
          <p:nvPr>
            <p:ph type="subTitle" idx="1"/>
          </p:nvPr>
        </p:nvSpPr>
        <p:spPr>
          <a:xfrm>
            <a:off x="665525" y="1482025"/>
            <a:ext cx="3544500" cy="4842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AutoNum type="arabicPeriod"/>
            </a:pPr>
            <a:r>
              <a:rPr lang="en-US" b="1"/>
              <a:t>Discussion</a:t>
            </a:r>
            <a:endParaRPr b="1"/>
          </a:p>
          <a:p>
            <a:pPr marL="0" lvl="0" indent="0" algn="l" rtl="0">
              <a:lnSpc>
                <a:spcPct val="100000"/>
              </a:lnSpc>
              <a:spcBef>
                <a:spcPts val="0"/>
              </a:spcBef>
              <a:spcAft>
                <a:spcPts val="0"/>
              </a:spcAft>
              <a:buSzPts val="3000"/>
              <a:buNone/>
            </a:pPr>
            <a:endParaRPr b="1"/>
          </a:p>
          <a:p>
            <a:pPr marL="457200" lvl="0" indent="-419100" algn="l" rtl="0">
              <a:lnSpc>
                <a:spcPct val="100000"/>
              </a:lnSpc>
              <a:spcBef>
                <a:spcPts val="0"/>
              </a:spcBef>
              <a:spcAft>
                <a:spcPts val="0"/>
              </a:spcAft>
              <a:buSzPts val="3000"/>
              <a:buAutoNum type="arabicPeriod" startAt="2"/>
            </a:pPr>
            <a:r>
              <a:rPr lang="en-US" b="1"/>
              <a:t>Gamification</a:t>
            </a:r>
            <a:br>
              <a:rPr lang="en-US" b="1"/>
            </a:br>
            <a:endParaRPr b="1"/>
          </a:p>
          <a:p>
            <a:pPr marL="457200" lvl="0" indent="-419100" algn="l" rtl="0">
              <a:lnSpc>
                <a:spcPct val="100000"/>
              </a:lnSpc>
              <a:spcBef>
                <a:spcPts val="0"/>
              </a:spcBef>
              <a:spcAft>
                <a:spcPts val="0"/>
              </a:spcAft>
              <a:buSzPts val="3000"/>
              <a:buAutoNum type="arabicPeriod" startAt="2"/>
            </a:pPr>
            <a:r>
              <a:rPr lang="en-US" b="1"/>
              <a:t>Polling</a:t>
            </a:r>
            <a:br>
              <a:rPr lang="en-US" b="1"/>
            </a:br>
            <a:endParaRPr b="1"/>
          </a:p>
          <a:p>
            <a:pPr marL="457200" lvl="0" indent="-419100" algn="l" rtl="0">
              <a:lnSpc>
                <a:spcPct val="100000"/>
              </a:lnSpc>
              <a:spcBef>
                <a:spcPts val="0"/>
              </a:spcBef>
              <a:spcAft>
                <a:spcPts val="0"/>
              </a:spcAft>
              <a:buSzPts val="3000"/>
              <a:buAutoNum type="arabicPeriod" startAt="2"/>
            </a:pPr>
            <a:r>
              <a:rPr lang="en-US" b="1"/>
              <a:t>Quizzes</a:t>
            </a:r>
            <a:br>
              <a:rPr lang="en-US" b="1"/>
            </a:br>
            <a:endParaRPr b="1"/>
          </a:p>
          <a:p>
            <a:pPr marL="457200" lvl="0" indent="-419100" algn="l" rtl="0">
              <a:lnSpc>
                <a:spcPct val="100000"/>
              </a:lnSpc>
              <a:spcBef>
                <a:spcPts val="0"/>
              </a:spcBef>
              <a:spcAft>
                <a:spcPts val="0"/>
              </a:spcAft>
              <a:buSzPts val="3000"/>
              <a:buAutoNum type="arabicPeriod" startAt="2"/>
            </a:pPr>
            <a:r>
              <a:rPr lang="en-US" b="1"/>
              <a:t>Portfolios</a:t>
            </a:r>
            <a:endParaRPr b="1"/>
          </a:p>
        </p:txBody>
      </p:sp>
      <p:sp>
        <p:nvSpPr>
          <p:cNvPr id="96" name="Google Shape;96;g24cb1d26e2c_0_4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Other Assessment Tools</a:t>
            </a:r>
            <a:endParaRPr/>
          </a:p>
        </p:txBody>
      </p:sp>
      <p:pic>
        <p:nvPicPr>
          <p:cNvPr id="99" name="Google Shape;99;g24cb1d26e2c_0_42"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Master</vt:lpstr>
      <vt:lpstr>OTAN Resources</vt:lpstr>
      <vt:lpstr>Welcome to Chapter 6!</vt:lpstr>
      <vt:lpstr>Session Objectives</vt:lpstr>
      <vt:lpstr>Session Agenda</vt:lpstr>
      <vt:lpstr>Quick Brainstorm</vt:lpstr>
      <vt:lpstr>Formative Versus Summative</vt:lpstr>
      <vt:lpstr>Standardized Assessments</vt:lpstr>
      <vt:lpstr>Performance-based Assessments</vt:lpstr>
      <vt:lpstr>Other Assessment Tools</vt:lpstr>
      <vt:lpstr>Overview of Digital Assessment Tools</vt:lpstr>
      <vt:lpstr>Considerations When Choosing Tools</vt:lpstr>
      <vt:lpstr>Discussion</vt:lpstr>
      <vt:lpstr>Reporting on Digital Assessment Tools</vt:lpstr>
      <vt:lpstr>Getting Started with the Scavenger Hunt</vt:lpstr>
      <vt:lpstr>Activity Directions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92</cp:revision>
  <dcterms:created xsi:type="dcterms:W3CDTF">2019-01-28T20:07:54Z</dcterms:created>
  <dcterms:modified xsi:type="dcterms:W3CDTF">2024-06-24T05:41:17Z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